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handoutMasterIdLst>
    <p:handoutMasterId r:id="rId35"/>
  </p:handoutMasterIdLst>
  <p:sldIdLst>
    <p:sldId id="259" r:id="rId5"/>
    <p:sldId id="257" r:id="rId6"/>
    <p:sldId id="291" r:id="rId7"/>
    <p:sldId id="293" r:id="rId8"/>
    <p:sldId id="292" r:id="rId9"/>
    <p:sldId id="294" r:id="rId10"/>
    <p:sldId id="300" r:id="rId11"/>
    <p:sldId id="295" r:id="rId12"/>
    <p:sldId id="301" r:id="rId13"/>
    <p:sldId id="304" r:id="rId14"/>
    <p:sldId id="305" r:id="rId15"/>
    <p:sldId id="306" r:id="rId16"/>
    <p:sldId id="307" r:id="rId17"/>
    <p:sldId id="296" r:id="rId18"/>
    <p:sldId id="312" r:id="rId19"/>
    <p:sldId id="313" r:id="rId20"/>
    <p:sldId id="314" r:id="rId21"/>
    <p:sldId id="315" r:id="rId22"/>
    <p:sldId id="316" r:id="rId23"/>
    <p:sldId id="303" r:id="rId24"/>
    <p:sldId id="317" r:id="rId25"/>
    <p:sldId id="318" r:id="rId26"/>
    <p:sldId id="321" r:id="rId27"/>
    <p:sldId id="322" r:id="rId28"/>
    <p:sldId id="320" r:id="rId29"/>
    <p:sldId id="323" r:id="rId30"/>
    <p:sldId id="298" r:id="rId31"/>
    <p:sldId id="319" r:id="rId32"/>
    <p:sldId id="26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150307-B196-460F-A1BE-121881B11E46}" v="3" dt="2023-04-19T02:16:49.489"/>
    <p1510:client id="{E911B747-5699-400F-9A4F-AC9867AAF780}" v="194" dt="2023-04-18T03:40:50.5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105" d="100"/>
          <a:sy n="105" d="100"/>
        </p:scale>
        <p:origin x="102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i Le Diem Nhung" userId="a2726e56-bc77-40cc-8fb1-3163c61d171a" providerId="ADAL" clId="{E911B747-5699-400F-9A4F-AC9867AAF780}"/>
    <pc:docChg chg="modSld">
      <pc:chgData name="Bui Le Diem Nhung" userId="a2726e56-bc77-40cc-8fb1-3163c61d171a" providerId="ADAL" clId="{E911B747-5699-400F-9A4F-AC9867AAF780}" dt="2023-04-18T03:40:50.525" v="189" actId="20577"/>
      <pc:docMkLst>
        <pc:docMk/>
      </pc:docMkLst>
      <pc:sldChg chg="modSp mod">
        <pc:chgData name="Bui Le Diem Nhung" userId="a2726e56-bc77-40cc-8fb1-3163c61d171a" providerId="ADAL" clId="{E911B747-5699-400F-9A4F-AC9867AAF780}" dt="2023-04-18T03:40:50.525" v="189" actId="20577"/>
        <pc:sldMkLst>
          <pc:docMk/>
          <pc:sldMk cId="743172911" sldId="257"/>
        </pc:sldMkLst>
        <pc:spChg chg="mod">
          <ac:chgData name="Bui Le Diem Nhung" userId="a2726e56-bc77-40cc-8fb1-3163c61d171a" providerId="ADAL" clId="{E911B747-5699-400F-9A4F-AC9867AAF780}" dt="2023-04-18T03:36:59.815" v="29"/>
          <ac:spMkLst>
            <pc:docMk/>
            <pc:sldMk cId="743172911" sldId="257"/>
            <ac:spMk id="3" creationId="{5702E00C-3125-4CD1-A5F8-64723BF48E3E}"/>
          </ac:spMkLst>
        </pc:spChg>
        <pc:spChg chg="mod">
          <ac:chgData name="Bui Le Diem Nhung" userId="a2726e56-bc77-40cc-8fb1-3163c61d171a" providerId="ADAL" clId="{E911B747-5699-400F-9A4F-AC9867AAF780}" dt="2023-04-18T03:40:50.525" v="189" actId="20577"/>
          <ac:spMkLst>
            <pc:docMk/>
            <pc:sldMk cId="743172911" sldId="257"/>
            <ac:spMk id="4" creationId="{72BF49D9-2FCE-4950-8B1C-F580CC18F4C9}"/>
          </ac:spMkLst>
        </pc:spChg>
      </pc:sldChg>
    </pc:docChg>
  </pc:docChgLst>
  <pc:docChgLst>
    <pc:chgData name="Phan Huy Le" userId="S::le.phanhuy@hust.edu.vn::b882b48e-f387-43e8-9906-a8bdb025cf25" providerId="AD" clId="Web-{9CCC74D0-4547-40E4-8A64-777FD12D3AB1}"/>
    <pc:docChg chg="modSld">
      <pc:chgData name="Phan Huy Le" userId="S::le.phanhuy@hust.edu.vn::b882b48e-f387-43e8-9906-a8bdb025cf25" providerId="AD" clId="Web-{9CCC74D0-4547-40E4-8A64-777FD12D3AB1}" dt="2023-04-10T06:57:04.468" v="0" actId="1076"/>
      <pc:docMkLst>
        <pc:docMk/>
      </pc:docMkLst>
      <pc:sldChg chg="modSp">
        <pc:chgData name="Phan Huy Le" userId="S::le.phanhuy@hust.edu.vn::b882b48e-f387-43e8-9906-a8bdb025cf25" providerId="AD" clId="Web-{9CCC74D0-4547-40E4-8A64-777FD12D3AB1}" dt="2023-04-10T06:57:04.468" v="0" actId="1076"/>
        <pc:sldMkLst>
          <pc:docMk/>
          <pc:sldMk cId="743172911" sldId="257"/>
        </pc:sldMkLst>
        <pc:picChg chg="mod">
          <ac:chgData name="Phan Huy Le" userId="S::le.phanhuy@hust.edu.vn::b882b48e-f387-43e8-9906-a8bdb025cf25" providerId="AD" clId="Web-{9CCC74D0-4547-40E4-8A64-777FD12D3AB1}" dt="2023-04-10T06:57:04.468" v="0" actId="1076"/>
          <ac:picMkLst>
            <pc:docMk/>
            <pc:sldMk cId="743172911" sldId="257"/>
            <ac:picMk id="2" creationId="{737FC17F-78B9-4DA3-B1E3-B6651CB17456}"/>
          </ac:picMkLst>
        </pc:picChg>
      </pc:sldChg>
    </pc:docChg>
  </pc:docChgLst>
  <pc:docChgLst>
    <pc:chgData name="Bui Le Diem Nhung" userId="S::nhung.builediem@hust.edu.vn::a2726e56-bc77-40cc-8fb1-3163c61d171a" providerId="AD" clId="Web-{4B150307-B196-460F-A1BE-121881B11E46}"/>
    <pc:docChg chg="modSld">
      <pc:chgData name="Bui Le Diem Nhung" userId="S::nhung.builediem@hust.edu.vn::a2726e56-bc77-40cc-8fb1-3163c61d171a" providerId="AD" clId="Web-{4B150307-B196-460F-A1BE-121881B11E46}" dt="2023-04-19T02:16:49.489" v="2" actId="20577"/>
      <pc:docMkLst>
        <pc:docMk/>
      </pc:docMkLst>
      <pc:sldChg chg="modSp">
        <pc:chgData name="Bui Le Diem Nhung" userId="S::nhung.builediem@hust.edu.vn::a2726e56-bc77-40cc-8fb1-3163c61d171a" providerId="AD" clId="Web-{4B150307-B196-460F-A1BE-121881B11E46}" dt="2023-04-19T02:16:49.489" v="2" actId="20577"/>
        <pc:sldMkLst>
          <pc:docMk/>
          <pc:sldMk cId="743172911" sldId="257"/>
        </pc:sldMkLst>
        <pc:spChg chg="mod">
          <ac:chgData name="Bui Le Diem Nhung" userId="S::nhung.builediem@hust.edu.vn::a2726e56-bc77-40cc-8fb1-3163c61d171a" providerId="AD" clId="Web-{4B150307-B196-460F-A1BE-121881B11E46}" dt="2023-04-19T02:16:49.489" v="2" actId="20577"/>
          <ac:spMkLst>
            <pc:docMk/>
            <pc:sldMk cId="743172911" sldId="257"/>
            <ac:spMk id="3" creationId="{5702E00C-3125-4CD1-A5F8-64723BF48E3E}"/>
          </ac:spMkLst>
        </pc:spChg>
        <pc:spChg chg="mod">
          <ac:chgData name="Bui Le Diem Nhung" userId="S::nhung.builediem@hust.edu.vn::a2726e56-bc77-40cc-8fb1-3163c61d171a" providerId="AD" clId="Web-{4B150307-B196-460F-A1BE-121881B11E46}" dt="2023-04-19T02:16:42.270" v="1" actId="20577"/>
          <ac:spMkLst>
            <pc:docMk/>
            <pc:sldMk cId="743172911" sldId="257"/>
            <ac:spMk id="4" creationId="{72BF49D9-2FCE-4950-8B1C-F580CC18F4C9}"/>
          </ac:spMkLst>
        </pc:spChg>
      </pc:sldChg>
    </pc:docChg>
  </pc:docChgLst>
  <pc:docChgLst>
    <pc:chgData name="Phan Huy Le" userId="S::le.phanhuy@hust.edu.vn::b882b48e-f387-43e8-9906-a8bdb025cf25" providerId="AD" clId="Web-{F2CCAB61-FA25-4FE7-AC9B-791BEC059724}"/>
    <pc:docChg chg="modSld">
      <pc:chgData name="Phan Huy Le" userId="S::le.phanhuy@hust.edu.vn::b882b48e-f387-43e8-9906-a8bdb025cf25" providerId="AD" clId="Web-{F2CCAB61-FA25-4FE7-AC9B-791BEC059724}" dt="2023-02-15T05:52:15.047" v="0" actId="1076"/>
      <pc:docMkLst>
        <pc:docMk/>
      </pc:docMkLst>
      <pc:sldChg chg="modSp">
        <pc:chgData name="Phan Huy Le" userId="S::le.phanhuy@hust.edu.vn::b882b48e-f387-43e8-9906-a8bdb025cf25" providerId="AD" clId="Web-{F2CCAB61-FA25-4FE7-AC9B-791BEC059724}" dt="2023-02-15T05:52:15.047" v="0" actId="1076"/>
        <pc:sldMkLst>
          <pc:docMk/>
          <pc:sldMk cId="221433772" sldId="260"/>
        </pc:sldMkLst>
        <pc:spChg chg="mod">
          <ac:chgData name="Phan Huy Le" userId="S::le.phanhuy@hust.edu.vn::b882b48e-f387-43e8-9906-a8bdb025cf25" providerId="AD" clId="Web-{F2CCAB61-FA25-4FE7-AC9B-791BEC059724}" dt="2023-02-15T05:52:15.047" v="0" actId="1076"/>
          <ac:spMkLst>
            <pc:docMk/>
            <pc:sldMk cId="221433772" sldId="260"/>
            <ac:spMk id="3" creationId="{3573E091-9DCD-4DE7-96D1-A93E44E0F5B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1/17/2025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1p</a:t>
            </a:r>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1684551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3p</a:t>
            </a:r>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679612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5p</a:t>
            </a:r>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1216828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10p</a:t>
            </a:r>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3123526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464D-512C-04FF-F84F-FF4E762D43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F2772-5E44-39D5-8619-4A0245835E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0B0063-DC77-BFA7-EE10-F09B3FF22A4F}"/>
              </a:ext>
            </a:extLst>
          </p:cNvPr>
          <p:cNvSpPr>
            <a:spLocks noGrp="1"/>
          </p:cNvSpPr>
          <p:nvPr>
            <p:ph type="body" idx="1"/>
          </p:nvPr>
        </p:nvSpPr>
        <p:spPr/>
        <p:txBody>
          <a:bodyPr/>
          <a:lstStyle/>
          <a:p>
            <a:r>
              <a:rPr lang="en-US"/>
              <a:t>10p</a:t>
            </a:r>
          </a:p>
        </p:txBody>
      </p:sp>
      <p:sp>
        <p:nvSpPr>
          <p:cNvPr id="4" name="Slide Number Placeholder 3">
            <a:extLst>
              <a:ext uri="{FF2B5EF4-FFF2-40B4-BE49-F238E27FC236}">
                <a16:creationId xmlns:a16="http://schemas.microsoft.com/office/drawing/2014/main" id="{FBE8C459-D774-B1CB-3CC3-E868E69BAD24}"/>
              </a:ext>
            </a:extLst>
          </p:cNvPr>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1243829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1/17/2025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1/17/2025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1/17/2025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1/17/2025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1/17/2025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1/17/2025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1/17/2025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1/17/2025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1/17/2025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1/17/2025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1/17/2025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4FADB-1811-3B6C-4F2A-75902AB80A4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C61DD1E-7B8B-22AA-04EA-8356EA7FA5C5}"/>
              </a:ext>
            </a:extLst>
          </p:cNvPr>
          <p:cNvSpPr>
            <a:spLocks noGrp="1"/>
          </p:cNvSpPr>
          <p:nvPr>
            <p:ph type="title"/>
          </p:nvPr>
        </p:nvSpPr>
        <p:spPr/>
        <p:txBody>
          <a:bodyPr/>
          <a:lstStyle/>
          <a:p>
            <a:r>
              <a:rPr lang="vi-VN"/>
              <a:t>3. Thiết kế hệ thống (Mô-đun lưu trữ dữ liệu)</a:t>
            </a:r>
            <a:endParaRPr lang="en-US"/>
          </a:p>
        </p:txBody>
      </p:sp>
      <p:sp>
        <p:nvSpPr>
          <p:cNvPr id="7" name="Text Placeholder 6">
            <a:extLst>
              <a:ext uri="{FF2B5EF4-FFF2-40B4-BE49-F238E27FC236}">
                <a16:creationId xmlns:a16="http://schemas.microsoft.com/office/drawing/2014/main" id="{2E5C6066-61AF-C5B5-6CCF-FD4A6EB114AA}"/>
              </a:ext>
            </a:extLst>
          </p:cNvPr>
          <p:cNvSpPr>
            <a:spLocks noGrp="1"/>
          </p:cNvSpPr>
          <p:nvPr>
            <p:ph type="body" sz="quarter" idx="13"/>
          </p:nvPr>
        </p:nvSpPr>
        <p:spPr/>
        <p:txBody>
          <a:bodyPr/>
          <a:lstStyle/>
          <a:p>
            <a:pPr marL="0" indent="0">
              <a:buNone/>
            </a:pPr>
            <a:r>
              <a:rPr lang="vi-VN" sz="2400"/>
              <a:t>Trong hệ thống có 3 nơi lưu trữ dữ liệu đó là: </a:t>
            </a:r>
          </a:p>
          <a:p>
            <a:pPr marL="0" indent="0" algn="just">
              <a:buNone/>
            </a:pPr>
            <a:r>
              <a:rPr lang="vi-VN" sz="2400"/>
              <a:t>(i) Dữ liệu nguồn tại máy chủ Flask cung cấp API: dữ liệu được lưu trữ dưới dạng các file CSV có tên dưới dạng: "Flights_{year}_{month}", trong đó "year" là năm và "month" là tháng của file dữ liệu.</a:t>
            </a:r>
          </a:p>
        </p:txBody>
      </p:sp>
      <p:sp>
        <p:nvSpPr>
          <p:cNvPr id="5" name="Slide Number Placeholder 4">
            <a:extLst>
              <a:ext uri="{FF2B5EF4-FFF2-40B4-BE49-F238E27FC236}">
                <a16:creationId xmlns:a16="http://schemas.microsoft.com/office/drawing/2014/main" id="{9EFBA60D-CB83-EC3C-5E29-6137120395C6}"/>
              </a:ext>
            </a:extLst>
          </p:cNvPr>
          <p:cNvSpPr>
            <a:spLocks noGrp="1"/>
          </p:cNvSpPr>
          <p:nvPr>
            <p:ph type="sldNum" sz="quarter" idx="12"/>
          </p:nvPr>
        </p:nvSpPr>
        <p:spPr/>
        <p:txBody>
          <a:bodyPr/>
          <a:lstStyle/>
          <a:p>
            <a:fld id="{9EA0BE3B-158A-4EDF-80DC-E394A0D1600F}" type="slidenum">
              <a:rPr lang="en-US" smtClean="0"/>
              <a:pPr/>
              <a:t>10</a:t>
            </a:fld>
            <a:endParaRPr lang="en-US"/>
          </a:p>
        </p:txBody>
      </p:sp>
      <p:pic>
        <p:nvPicPr>
          <p:cNvPr id="3" name="Picture 2" descr="A screenshot of a computer&#10;&#10;Description automatically generated">
            <a:extLst>
              <a:ext uri="{FF2B5EF4-FFF2-40B4-BE49-F238E27FC236}">
                <a16:creationId xmlns:a16="http://schemas.microsoft.com/office/drawing/2014/main" id="{E9EEACE5-5E7B-C501-8E16-0FC3E1A9F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636" y="2550155"/>
            <a:ext cx="7664727" cy="3759034"/>
          </a:xfrm>
          <a:prstGeom prst="rect">
            <a:avLst/>
          </a:prstGeom>
        </p:spPr>
      </p:pic>
    </p:spTree>
    <p:extLst>
      <p:ext uri="{BB962C8B-B14F-4D97-AF65-F5344CB8AC3E}">
        <p14:creationId xmlns:p14="http://schemas.microsoft.com/office/powerpoint/2010/main" val="3168512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8B87C-0B7C-80C8-F746-1FB66A1DE9E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39D693F-DB36-517F-8B2E-8E1656EBE1BD}"/>
              </a:ext>
            </a:extLst>
          </p:cNvPr>
          <p:cNvSpPr>
            <a:spLocks noGrp="1"/>
          </p:cNvSpPr>
          <p:nvPr>
            <p:ph type="title"/>
          </p:nvPr>
        </p:nvSpPr>
        <p:spPr/>
        <p:txBody>
          <a:bodyPr/>
          <a:lstStyle/>
          <a:p>
            <a:r>
              <a:rPr lang="vi-VN"/>
              <a:t>3. Thiết kế hệ thống (Mô-đun lưu trữ dữ liệu)</a:t>
            </a:r>
            <a:endParaRPr lang="en-US"/>
          </a:p>
        </p:txBody>
      </p:sp>
      <p:sp>
        <p:nvSpPr>
          <p:cNvPr id="7" name="Text Placeholder 6">
            <a:extLst>
              <a:ext uri="{FF2B5EF4-FFF2-40B4-BE49-F238E27FC236}">
                <a16:creationId xmlns:a16="http://schemas.microsoft.com/office/drawing/2014/main" id="{ECC5DFEC-FFE0-DD04-451D-292D41BE360A}"/>
              </a:ext>
            </a:extLst>
          </p:cNvPr>
          <p:cNvSpPr>
            <a:spLocks noGrp="1"/>
          </p:cNvSpPr>
          <p:nvPr>
            <p:ph type="body" sz="quarter" idx="13"/>
          </p:nvPr>
        </p:nvSpPr>
        <p:spPr/>
        <p:txBody>
          <a:bodyPr/>
          <a:lstStyle/>
          <a:p>
            <a:pPr marL="0" indent="0" algn="just">
              <a:buNone/>
            </a:pPr>
            <a:r>
              <a:rPr lang="vi-VN" sz="2400"/>
              <a:t>(ii) Dữ liệu thời gian thực được lưu trữ tại cụm Kafka: được chia theo các topic, partition, offset. Trong đó topic được chia theo các năm, cụm Kafka sẽ có 3 partition và được nhân bản 3 lần để đảm bảo dữ liệu được thu thập và lưu trữ an toàn.</a:t>
            </a:r>
          </a:p>
          <a:p>
            <a:pPr marL="0" indent="0" algn="just">
              <a:buNone/>
            </a:pPr>
            <a:endParaRPr lang="vi-VN" sz="2400"/>
          </a:p>
          <a:p>
            <a:pPr marL="0" indent="0" algn="just">
              <a:buNone/>
            </a:pPr>
            <a:r>
              <a:rPr lang="vi-VN" sz="2400"/>
              <a:t>(iii) Dữ liệu lưu trên HDFS: là nơi lưu trữ dữ liệu chính của hệ thống. HDFS lưu trữ dữ liệu sau quá trình tiền xử lý Spark Streaming, dữ liệu sau quá trình xử lý theo lô của Spark SQL và các bảng dữ liệu được tạo ra sau quá trình truy vấn dữ liệu bằng Trino.</a:t>
            </a:r>
          </a:p>
        </p:txBody>
      </p:sp>
      <p:sp>
        <p:nvSpPr>
          <p:cNvPr id="5" name="Slide Number Placeholder 4">
            <a:extLst>
              <a:ext uri="{FF2B5EF4-FFF2-40B4-BE49-F238E27FC236}">
                <a16:creationId xmlns:a16="http://schemas.microsoft.com/office/drawing/2014/main" id="{24CFF5B6-19A7-F7FA-9C2B-E6DC30C608DE}"/>
              </a:ext>
            </a:extLst>
          </p:cNvPr>
          <p:cNvSpPr>
            <a:spLocks noGrp="1"/>
          </p:cNvSpPr>
          <p:nvPr>
            <p:ph type="sldNum" sz="quarter" idx="12"/>
          </p:nvPr>
        </p:nvSpPr>
        <p:spPr/>
        <p:txBody>
          <a:bodyPr/>
          <a:lstStyle/>
          <a:p>
            <a:fld id="{9EA0BE3B-158A-4EDF-80DC-E394A0D1600F}" type="slidenum">
              <a:rPr lang="en-US" smtClean="0"/>
              <a:pPr/>
              <a:t>11</a:t>
            </a:fld>
            <a:endParaRPr lang="en-US"/>
          </a:p>
        </p:txBody>
      </p:sp>
    </p:spTree>
    <p:extLst>
      <p:ext uri="{BB962C8B-B14F-4D97-AF65-F5344CB8AC3E}">
        <p14:creationId xmlns:p14="http://schemas.microsoft.com/office/powerpoint/2010/main" val="3900799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8B4D1-5603-38D5-3823-F9E5C0BE3D2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B3BADBC-6800-F096-ACCF-D08C3066F83C}"/>
              </a:ext>
            </a:extLst>
          </p:cNvPr>
          <p:cNvSpPr>
            <a:spLocks noGrp="1"/>
          </p:cNvSpPr>
          <p:nvPr>
            <p:ph type="title"/>
          </p:nvPr>
        </p:nvSpPr>
        <p:spPr/>
        <p:txBody>
          <a:bodyPr/>
          <a:lstStyle/>
          <a:p>
            <a:r>
              <a:rPr lang="vi-VN"/>
              <a:t>3. Thiết kế hệ thống (Mô-đun xử lý dữ liệu)</a:t>
            </a:r>
            <a:endParaRPr lang="en-US"/>
          </a:p>
        </p:txBody>
      </p:sp>
      <p:sp>
        <p:nvSpPr>
          <p:cNvPr id="7" name="Text Placeholder 6">
            <a:extLst>
              <a:ext uri="{FF2B5EF4-FFF2-40B4-BE49-F238E27FC236}">
                <a16:creationId xmlns:a16="http://schemas.microsoft.com/office/drawing/2014/main" id="{0F4EAFE4-C49B-BE63-DD22-AB259C29F74D}"/>
              </a:ext>
            </a:extLst>
          </p:cNvPr>
          <p:cNvSpPr>
            <a:spLocks noGrp="1"/>
          </p:cNvSpPr>
          <p:nvPr>
            <p:ph type="body" sz="quarter" idx="13"/>
          </p:nvPr>
        </p:nvSpPr>
        <p:spPr>
          <a:xfrm>
            <a:off x="337539" y="1032510"/>
            <a:ext cx="3941853" cy="4938713"/>
          </a:xfrm>
        </p:spPr>
        <p:txBody>
          <a:bodyPr/>
          <a:lstStyle/>
          <a:p>
            <a:pPr marL="0" indent="0" algn="just">
              <a:buNone/>
            </a:pPr>
            <a:r>
              <a:rPr lang="vi-VN" sz="2400"/>
              <a:t>Xử lý dữ liệu thời gian thực:</a:t>
            </a:r>
          </a:p>
          <a:p>
            <a:pPr marL="0" indent="0" algn="just">
              <a:buNone/>
            </a:pPr>
            <a:endParaRPr lang="vi-VN" sz="2400"/>
          </a:p>
          <a:p>
            <a:pPr marL="0" indent="0" algn="just">
              <a:buNone/>
            </a:pPr>
            <a:r>
              <a:rPr lang="vi-VN" sz="2400"/>
              <a:t>Sử dụng Spark Streaming, dữ liệu thời gian thực từ Kafka được xử lý và lưu trữ vào HDFS.</a:t>
            </a:r>
          </a:p>
        </p:txBody>
      </p:sp>
      <p:sp>
        <p:nvSpPr>
          <p:cNvPr id="5" name="Slide Number Placeholder 4">
            <a:extLst>
              <a:ext uri="{FF2B5EF4-FFF2-40B4-BE49-F238E27FC236}">
                <a16:creationId xmlns:a16="http://schemas.microsoft.com/office/drawing/2014/main" id="{CCDFC044-B9C9-AE0E-4DDC-8773B2713CF3}"/>
              </a:ext>
            </a:extLst>
          </p:cNvPr>
          <p:cNvSpPr>
            <a:spLocks noGrp="1"/>
          </p:cNvSpPr>
          <p:nvPr>
            <p:ph type="sldNum" sz="quarter" idx="12"/>
          </p:nvPr>
        </p:nvSpPr>
        <p:spPr/>
        <p:txBody>
          <a:bodyPr/>
          <a:lstStyle/>
          <a:p>
            <a:fld id="{9EA0BE3B-158A-4EDF-80DC-E394A0D1600F}" type="slidenum">
              <a:rPr lang="en-US" smtClean="0"/>
              <a:pPr/>
              <a:t>12</a:t>
            </a:fld>
            <a:endParaRPr lang="en-US"/>
          </a:p>
        </p:txBody>
      </p:sp>
      <p:pic>
        <p:nvPicPr>
          <p:cNvPr id="3" name="Picture 2" descr="A screenshot of a computer code&#10;&#10;Description automatically generated">
            <a:extLst>
              <a:ext uri="{FF2B5EF4-FFF2-40B4-BE49-F238E27FC236}">
                <a16:creationId xmlns:a16="http://schemas.microsoft.com/office/drawing/2014/main" id="{D8770384-B2E0-2A96-8DF9-6EA932E50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2359" y="1032510"/>
            <a:ext cx="7020905" cy="1295581"/>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016A2A07-D657-4CB0-1951-AA0932C66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652" y="3501866"/>
            <a:ext cx="7066317" cy="2515392"/>
          </a:xfrm>
          <a:prstGeom prst="rect">
            <a:avLst/>
          </a:prstGeom>
        </p:spPr>
      </p:pic>
    </p:spTree>
    <p:extLst>
      <p:ext uri="{BB962C8B-B14F-4D97-AF65-F5344CB8AC3E}">
        <p14:creationId xmlns:p14="http://schemas.microsoft.com/office/powerpoint/2010/main" val="3015434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8E7F9-687F-4BBB-DE41-61F73E9DA2E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9537A4E-A781-A0F4-2665-983DDB71693B}"/>
              </a:ext>
            </a:extLst>
          </p:cNvPr>
          <p:cNvSpPr>
            <a:spLocks noGrp="1"/>
          </p:cNvSpPr>
          <p:nvPr>
            <p:ph type="title"/>
          </p:nvPr>
        </p:nvSpPr>
        <p:spPr/>
        <p:txBody>
          <a:bodyPr/>
          <a:lstStyle/>
          <a:p>
            <a:r>
              <a:rPr lang="vi-VN"/>
              <a:t>3. Thiết kế hệ thống (Mô-đun xử lý dữ liệu)</a:t>
            </a:r>
            <a:endParaRPr lang="en-US"/>
          </a:p>
        </p:txBody>
      </p:sp>
      <p:sp>
        <p:nvSpPr>
          <p:cNvPr id="7" name="Text Placeholder 6">
            <a:extLst>
              <a:ext uri="{FF2B5EF4-FFF2-40B4-BE49-F238E27FC236}">
                <a16:creationId xmlns:a16="http://schemas.microsoft.com/office/drawing/2014/main" id="{2DE2F22C-ADB7-8658-FDE2-59EC2711C534}"/>
              </a:ext>
            </a:extLst>
          </p:cNvPr>
          <p:cNvSpPr>
            <a:spLocks noGrp="1"/>
          </p:cNvSpPr>
          <p:nvPr>
            <p:ph type="body" sz="quarter" idx="13"/>
          </p:nvPr>
        </p:nvSpPr>
        <p:spPr>
          <a:xfrm>
            <a:off x="337539" y="1032510"/>
            <a:ext cx="11514528" cy="4938713"/>
          </a:xfrm>
        </p:spPr>
        <p:txBody>
          <a:bodyPr/>
          <a:lstStyle/>
          <a:p>
            <a:pPr marL="0" indent="0" algn="just">
              <a:buNone/>
            </a:pPr>
            <a:r>
              <a:rPr lang="vi-VN" sz="2400"/>
              <a:t>Xử lý dữ liệu theo lô: </a:t>
            </a:r>
          </a:p>
          <a:p>
            <a:pPr marL="0" indent="0" algn="just">
              <a:buNone/>
            </a:pPr>
            <a:r>
              <a:rPr lang="vi-VN" sz="2400"/>
              <a:t>Sử dụng Spark SQL thực hiện các công việc xử lý dữ liệu sau:</a:t>
            </a:r>
          </a:p>
          <a:p>
            <a:pPr marL="514350" indent="-514350" algn="just">
              <a:buAutoNum type="romanLcParenBoth"/>
            </a:pPr>
            <a:r>
              <a:rPr lang="vi-VN" sz="2400"/>
              <a:t>Loại bỏ các bản ghi trùng lặp</a:t>
            </a:r>
          </a:p>
          <a:p>
            <a:pPr marL="514350" indent="-514350" algn="just">
              <a:buAutoNum type="romanLcParenBoth"/>
            </a:pPr>
            <a:r>
              <a:rPr lang="vi-VN" sz="2400"/>
              <a:t>Xử lý các cột dữ liệu</a:t>
            </a:r>
            <a:r>
              <a:rPr lang="en-US" sz="2400"/>
              <a:t> </a:t>
            </a:r>
            <a:r>
              <a:rPr lang="vi-VN" sz="2400"/>
              <a:t>liên quan đến thời gian</a:t>
            </a:r>
          </a:p>
          <a:p>
            <a:pPr marL="514350" indent="-514350" algn="just">
              <a:buFont typeface="Arial" panose="020B0604020202020204" pitchFamily="34" charset="0"/>
              <a:buAutoNum type="romanLcParenBoth"/>
            </a:pPr>
            <a:r>
              <a:rPr lang="vi-VN" sz="2400"/>
              <a:t>Chuyển đổi kiểu dữ liệu</a:t>
            </a:r>
          </a:p>
          <a:p>
            <a:pPr marL="514350" indent="-514350" algn="just">
              <a:buFont typeface="Arial" panose="020B0604020202020204" pitchFamily="34" charset="0"/>
              <a:buAutoNum type="romanLcParenBoth"/>
            </a:pPr>
            <a:r>
              <a:rPr lang="vi-VN" sz="2400"/>
              <a:t>Kết hợp với Hive tạo bảng lưu trữ trên HDFS</a:t>
            </a:r>
          </a:p>
          <a:p>
            <a:pPr marL="514350" indent="-514350" algn="just">
              <a:buAutoNum type="romanLcParenBoth"/>
            </a:pPr>
            <a:endParaRPr lang="vi-VN" sz="2400"/>
          </a:p>
        </p:txBody>
      </p:sp>
      <p:sp>
        <p:nvSpPr>
          <p:cNvPr id="5" name="Slide Number Placeholder 4">
            <a:extLst>
              <a:ext uri="{FF2B5EF4-FFF2-40B4-BE49-F238E27FC236}">
                <a16:creationId xmlns:a16="http://schemas.microsoft.com/office/drawing/2014/main" id="{F2932A07-32AE-13BE-D2AB-DCDACE6D8E9D}"/>
              </a:ext>
            </a:extLst>
          </p:cNvPr>
          <p:cNvSpPr>
            <a:spLocks noGrp="1"/>
          </p:cNvSpPr>
          <p:nvPr>
            <p:ph type="sldNum" sz="quarter" idx="12"/>
          </p:nvPr>
        </p:nvSpPr>
        <p:spPr/>
        <p:txBody>
          <a:bodyPr/>
          <a:lstStyle/>
          <a:p>
            <a:fld id="{9EA0BE3B-158A-4EDF-80DC-E394A0D1600F}" type="slidenum">
              <a:rPr lang="en-US" smtClean="0"/>
              <a:pPr/>
              <a:t>13</a:t>
            </a:fld>
            <a:endParaRPr lang="en-US"/>
          </a:p>
        </p:txBody>
      </p:sp>
    </p:spTree>
    <p:extLst>
      <p:ext uri="{BB962C8B-B14F-4D97-AF65-F5344CB8AC3E}">
        <p14:creationId xmlns:p14="http://schemas.microsoft.com/office/powerpoint/2010/main" val="487039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8E9F8-7C5A-3137-62C9-E8D3A5B8C1A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B6E8D8-FEE5-57D8-9CAD-9B0F27412607}"/>
              </a:ext>
            </a:extLst>
          </p:cNvPr>
          <p:cNvSpPr>
            <a:spLocks noGrp="1"/>
          </p:cNvSpPr>
          <p:nvPr>
            <p:ph sz="quarter" idx="13"/>
          </p:nvPr>
        </p:nvSpPr>
        <p:spPr/>
        <p:txBody>
          <a:bodyPr/>
          <a:lstStyle/>
          <a:p>
            <a:pPr marL="514350" indent="-514350">
              <a:buFont typeface="+mj-lt"/>
              <a:buAutoNum type="arabicPeriod"/>
            </a:pPr>
            <a:r>
              <a:rPr lang="vi-VN">
                <a:solidFill>
                  <a:schemeClr val="bg1">
                    <a:lumMod val="85000"/>
                  </a:schemeClr>
                </a:solidFill>
              </a:rPr>
              <a:t>Giới thiệu đề tài</a:t>
            </a:r>
          </a:p>
          <a:p>
            <a:pPr marL="514350" indent="-514350">
              <a:buFont typeface="+mj-lt"/>
              <a:buAutoNum type="arabicPeriod"/>
            </a:pPr>
            <a:r>
              <a:rPr lang="vi-VN">
                <a:solidFill>
                  <a:schemeClr val="bg1">
                    <a:lumMod val="85000"/>
                  </a:schemeClr>
                </a:solidFill>
              </a:rPr>
              <a:t>Mục tiêu và giải pháp</a:t>
            </a:r>
          </a:p>
          <a:p>
            <a:pPr marL="514350" indent="-514350">
              <a:buFont typeface="+mj-lt"/>
              <a:buAutoNum type="arabicPeriod"/>
            </a:pPr>
            <a:r>
              <a:rPr lang="vi-VN">
                <a:solidFill>
                  <a:schemeClr val="bg1">
                    <a:lumMod val="85000"/>
                  </a:schemeClr>
                </a:solidFill>
              </a:rPr>
              <a:t>Thiết kế hệ thống</a:t>
            </a:r>
          </a:p>
          <a:p>
            <a:pPr marL="514350" indent="-514350">
              <a:buFont typeface="+mj-lt"/>
              <a:buAutoNum type="arabicPeriod"/>
            </a:pPr>
            <a:r>
              <a:rPr lang="vi-VN"/>
              <a:t>Triển khai hệ thống</a:t>
            </a:r>
          </a:p>
          <a:p>
            <a:pPr marL="514350" indent="-514350">
              <a:buFont typeface="+mj-lt"/>
              <a:buAutoNum type="arabicPeriod"/>
            </a:pPr>
            <a:r>
              <a:rPr lang="vi-VN">
                <a:solidFill>
                  <a:schemeClr val="bg1">
                    <a:lumMod val="85000"/>
                  </a:schemeClr>
                </a:solidFill>
              </a:rPr>
              <a:t>Kết quả thực nghiệm</a:t>
            </a:r>
          </a:p>
          <a:p>
            <a:pPr marL="514350" indent="-514350">
              <a:buFont typeface="+mj-lt"/>
              <a:buAutoNum type="arabicPeriod"/>
            </a:pPr>
            <a:r>
              <a:rPr lang="vi-VN">
                <a:solidFill>
                  <a:schemeClr val="bg1">
                    <a:lumMod val="85000"/>
                  </a:schemeClr>
                </a:solidFill>
              </a:rPr>
              <a:t>Kết luận</a:t>
            </a:r>
            <a:endParaRPr lang="en-US">
              <a:solidFill>
                <a:schemeClr val="bg1">
                  <a:lumMod val="85000"/>
                </a:schemeClr>
              </a:solidFill>
            </a:endParaRPr>
          </a:p>
        </p:txBody>
      </p:sp>
      <p:sp>
        <p:nvSpPr>
          <p:cNvPr id="3" name="Title 2">
            <a:extLst>
              <a:ext uri="{FF2B5EF4-FFF2-40B4-BE49-F238E27FC236}">
                <a16:creationId xmlns:a16="http://schemas.microsoft.com/office/drawing/2014/main" id="{4C4DD2C7-94CF-DFE4-753E-6C6E4525D30F}"/>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64F73BE4-8153-43F8-B360-80EBA9A0D68A}"/>
              </a:ext>
            </a:extLst>
          </p:cNvPr>
          <p:cNvSpPr>
            <a:spLocks noGrp="1"/>
          </p:cNvSpPr>
          <p:nvPr>
            <p:ph type="sldNum" sz="quarter" idx="12"/>
          </p:nvPr>
        </p:nvSpPr>
        <p:spPr/>
        <p:txBody>
          <a:bodyPr/>
          <a:lstStyle/>
          <a:p>
            <a:fld id="{9EA0BE3B-158A-4EDF-80DC-E394A0D1600F}" type="slidenum">
              <a:rPr lang="en-US" smtClean="0"/>
              <a:pPr/>
              <a:t>14</a:t>
            </a:fld>
            <a:endParaRPr lang="en-US"/>
          </a:p>
        </p:txBody>
      </p:sp>
    </p:spTree>
    <p:extLst>
      <p:ext uri="{BB962C8B-B14F-4D97-AF65-F5344CB8AC3E}">
        <p14:creationId xmlns:p14="http://schemas.microsoft.com/office/powerpoint/2010/main" val="1131569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63978-5052-48D3-7A15-5D02FF97039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ECFB727-5FA2-E383-D44A-BE1C62F5AC88}"/>
              </a:ext>
            </a:extLst>
          </p:cNvPr>
          <p:cNvSpPr>
            <a:spLocks noGrp="1"/>
          </p:cNvSpPr>
          <p:nvPr>
            <p:ph type="title"/>
          </p:nvPr>
        </p:nvSpPr>
        <p:spPr/>
        <p:txBody>
          <a:bodyPr/>
          <a:lstStyle/>
          <a:p>
            <a:r>
              <a:rPr lang="vi-VN"/>
              <a:t>4. Triển khai hệ thống</a:t>
            </a:r>
            <a:endParaRPr lang="en-US"/>
          </a:p>
        </p:txBody>
      </p:sp>
      <p:sp>
        <p:nvSpPr>
          <p:cNvPr id="7" name="Text Placeholder 6">
            <a:extLst>
              <a:ext uri="{FF2B5EF4-FFF2-40B4-BE49-F238E27FC236}">
                <a16:creationId xmlns:a16="http://schemas.microsoft.com/office/drawing/2014/main" id="{896F6E1A-2757-AEEF-2CA4-E7CF9042B145}"/>
              </a:ext>
            </a:extLst>
          </p:cNvPr>
          <p:cNvSpPr>
            <a:spLocks noGrp="1"/>
          </p:cNvSpPr>
          <p:nvPr>
            <p:ph type="body" sz="quarter" idx="13"/>
          </p:nvPr>
        </p:nvSpPr>
        <p:spPr>
          <a:xfrm>
            <a:off x="337539" y="959643"/>
            <a:ext cx="11515725" cy="4938713"/>
          </a:xfrm>
        </p:spPr>
        <p:txBody>
          <a:bodyPr/>
          <a:lstStyle/>
          <a:p>
            <a:pPr marL="0" indent="0">
              <a:buNone/>
            </a:pPr>
            <a:r>
              <a:rPr lang="vi-VN" sz="2400"/>
              <a:t>Triển khai cụm Airflow</a:t>
            </a:r>
          </a:p>
        </p:txBody>
      </p:sp>
      <p:sp>
        <p:nvSpPr>
          <p:cNvPr id="5" name="Slide Number Placeholder 4">
            <a:extLst>
              <a:ext uri="{FF2B5EF4-FFF2-40B4-BE49-F238E27FC236}">
                <a16:creationId xmlns:a16="http://schemas.microsoft.com/office/drawing/2014/main" id="{2761CADA-AEE6-9419-581F-6126B78B735E}"/>
              </a:ext>
            </a:extLst>
          </p:cNvPr>
          <p:cNvSpPr>
            <a:spLocks noGrp="1"/>
          </p:cNvSpPr>
          <p:nvPr>
            <p:ph type="sldNum" sz="quarter" idx="12"/>
          </p:nvPr>
        </p:nvSpPr>
        <p:spPr/>
        <p:txBody>
          <a:bodyPr/>
          <a:lstStyle/>
          <a:p>
            <a:fld id="{9EA0BE3B-158A-4EDF-80DC-E394A0D1600F}" type="slidenum">
              <a:rPr lang="en-US" smtClean="0"/>
              <a:pPr/>
              <a:t>15</a:t>
            </a:fld>
            <a:endParaRPr lang="en-US"/>
          </a:p>
        </p:txBody>
      </p:sp>
      <p:pic>
        <p:nvPicPr>
          <p:cNvPr id="9" name="Picture 8" descr="A diagram of a company&#10;&#10;Description automatically generated">
            <a:extLst>
              <a:ext uri="{FF2B5EF4-FFF2-40B4-BE49-F238E27FC236}">
                <a16:creationId xmlns:a16="http://schemas.microsoft.com/office/drawing/2014/main" id="{40010A8F-09C8-0E1B-B9F0-AD363D3FE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913" y="1555622"/>
            <a:ext cx="9658174" cy="4603944"/>
          </a:xfrm>
          <a:prstGeom prst="rect">
            <a:avLst/>
          </a:prstGeom>
        </p:spPr>
      </p:pic>
    </p:spTree>
    <p:extLst>
      <p:ext uri="{BB962C8B-B14F-4D97-AF65-F5344CB8AC3E}">
        <p14:creationId xmlns:p14="http://schemas.microsoft.com/office/powerpoint/2010/main" val="3851037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44A95-825C-C204-5B9E-6317F301F03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37A8051-4003-3FF3-8FAB-AE4C627ED30B}"/>
              </a:ext>
            </a:extLst>
          </p:cNvPr>
          <p:cNvSpPr>
            <a:spLocks noGrp="1"/>
          </p:cNvSpPr>
          <p:nvPr>
            <p:ph type="title"/>
          </p:nvPr>
        </p:nvSpPr>
        <p:spPr/>
        <p:txBody>
          <a:bodyPr/>
          <a:lstStyle/>
          <a:p>
            <a:r>
              <a:rPr lang="vi-VN"/>
              <a:t>4. Triển khai hệ thống</a:t>
            </a:r>
            <a:endParaRPr lang="en-US"/>
          </a:p>
        </p:txBody>
      </p:sp>
      <p:sp>
        <p:nvSpPr>
          <p:cNvPr id="7" name="Text Placeholder 6">
            <a:extLst>
              <a:ext uri="{FF2B5EF4-FFF2-40B4-BE49-F238E27FC236}">
                <a16:creationId xmlns:a16="http://schemas.microsoft.com/office/drawing/2014/main" id="{4BDD1318-AB56-6E9E-3679-A1BF7A4B4D99}"/>
              </a:ext>
            </a:extLst>
          </p:cNvPr>
          <p:cNvSpPr>
            <a:spLocks noGrp="1"/>
          </p:cNvSpPr>
          <p:nvPr>
            <p:ph type="body" sz="quarter" idx="13"/>
          </p:nvPr>
        </p:nvSpPr>
        <p:spPr>
          <a:xfrm>
            <a:off x="337539" y="959643"/>
            <a:ext cx="11515725" cy="4938713"/>
          </a:xfrm>
        </p:spPr>
        <p:txBody>
          <a:bodyPr/>
          <a:lstStyle/>
          <a:p>
            <a:pPr marL="0" indent="0">
              <a:buNone/>
            </a:pPr>
            <a:r>
              <a:rPr lang="vi-VN" sz="2400"/>
              <a:t>Triển khai cụm Kafka</a:t>
            </a:r>
          </a:p>
        </p:txBody>
      </p:sp>
      <p:sp>
        <p:nvSpPr>
          <p:cNvPr id="5" name="Slide Number Placeholder 4">
            <a:extLst>
              <a:ext uri="{FF2B5EF4-FFF2-40B4-BE49-F238E27FC236}">
                <a16:creationId xmlns:a16="http://schemas.microsoft.com/office/drawing/2014/main" id="{E9B59C5F-F3F1-E1C2-B5C8-CD29F3D3A9B5}"/>
              </a:ext>
            </a:extLst>
          </p:cNvPr>
          <p:cNvSpPr>
            <a:spLocks noGrp="1"/>
          </p:cNvSpPr>
          <p:nvPr>
            <p:ph type="sldNum" sz="quarter" idx="12"/>
          </p:nvPr>
        </p:nvSpPr>
        <p:spPr/>
        <p:txBody>
          <a:bodyPr/>
          <a:lstStyle/>
          <a:p>
            <a:fld id="{9EA0BE3B-158A-4EDF-80DC-E394A0D1600F}" type="slidenum">
              <a:rPr lang="en-US" smtClean="0"/>
              <a:pPr/>
              <a:t>16</a:t>
            </a:fld>
            <a:endParaRPr lang="en-US"/>
          </a:p>
        </p:txBody>
      </p:sp>
      <p:pic>
        <p:nvPicPr>
          <p:cNvPr id="13" name="Picture 12" descr="A diagram of a company&#10;&#10;Description automatically generated">
            <a:extLst>
              <a:ext uri="{FF2B5EF4-FFF2-40B4-BE49-F238E27FC236}">
                <a16:creationId xmlns:a16="http://schemas.microsoft.com/office/drawing/2014/main" id="{82569FD8-0868-62EE-A17C-6477A30459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851" y="1550468"/>
            <a:ext cx="8198297" cy="4420564"/>
          </a:xfrm>
          <a:prstGeom prst="rect">
            <a:avLst/>
          </a:prstGeom>
        </p:spPr>
      </p:pic>
    </p:spTree>
    <p:extLst>
      <p:ext uri="{BB962C8B-B14F-4D97-AF65-F5344CB8AC3E}">
        <p14:creationId xmlns:p14="http://schemas.microsoft.com/office/powerpoint/2010/main" val="3480839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A41CC-3D68-32E7-EBFA-F3CCD578046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F8EAAC4-79B0-E3F9-76C7-8732E339F309}"/>
              </a:ext>
            </a:extLst>
          </p:cNvPr>
          <p:cNvSpPr>
            <a:spLocks noGrp="1"/>
          </p:cNvSpPr>
          <p:nvPr>
            <p:ph type="title"/>
          </p:nvPr>
        </p:nvSpPr>
        <p:spPr/>
        <p:txBody>
          <a:bodyPr/>
          <a:lstStyle/>
          <a:p>
            <a:r>
              <a:rPr lang="vi-VN"/>
              <a:t>4. Triển khai hệ thống</a:t>
            </a:r>
            <a:endParaRPr lang="en-US"/>
          </a:p>
        </p:txBody>
      </p:sp>
      <p:sp>
        <p:nvSpPr>
          <p:cNvPr id="7" name="Text Placeholder 6">
            <a:extLst>
              <a:ext uri="{FF2B5EF4-FFF2-40B4-BE49-F238E27FC236}">
                <a16:creationId xmlns:a16="http://schemas.microsoft.com/office/drawing/2014/main" id="{75ED4AA6-FC51-ADD1-CABE-7F5AADE11F05}"/>
              </a:ext>
            </a:extLst>
          </p:cNvPr>
          <p:cNvSpPr>
            <a:spLocks noGrp="1"/>
          </p:cNvSpPr>
          <p:nvPr>
            <p:ph type="body" sz="quarter" idx="13"/>
          </p:nvPr>
        </p:nvSpPr>
        <p:spPr>
          <a:xfrm>
            <a:off x="337539" y="959643"/>
            <a:ext cx="11515725" cy="4938713"/>
          </a:xfrm>
        </p:spPr>
        <p:txBody>
          <a:bodyPr/>
          <a:lstStyle/>
          <a:p>
            <a:pPr marL="0" indent="0">
              <a:buNone/>
            </a:pPr>
            <a:r>
              <a:rPr lang="vi-VN" sz="2400"/>
              <a:t>Triển khai cụm HDFS và cụm YARN</a:t>
            </a:r>
          </a:p>
        </p:txBody>
      </p:sp>
      <p:sp>
        <p:nvSpPr>
          <p:cNvPr id="5" name="Slide Number Placeholder 4">
            <a:extLst>
              <a:ext uri="{FF2B5EF4-FFF2-40B4-BE49-F238E27FC236}">
                <a16:creationId xmlns:a16="http://schemas.microsoft.com/office/drawing/2014/main" id="{9E1744E8-D066-CB21-EBC7-1943592D931D}"/>
              </a:ext>
            </a:extLst>
          </p:cNvPr>
          <p:cNvSpPr>
            <a:spLocks noGrp="1"/>
          </p:cNvSpPr>
          <p:nvPr>
            <p:ph type="sldNum" sz="quarter" idx="12"/>
          </p:nvPr>
        </p:nvSpPr>
        <p:spPr/>
        <p:txBody>
          <a:bodyPr/>
          <a:lstStyle/>
          <a:p>
            <a:fld id="{9EA0BE3B-158A-4EDF-80DC-E394A0D1600F}" type="slidenum">
              <a:rPr lang="en-US" smtClean="0"/>
              <a:pPr/>
              <a:t>17</a:t>
            </a:fld>
            <a:endParaRPr lang="en-US"/>
          </a:p>
        </p:txBody>
      </p:sp>
      <p:pic>
        <p:nvPicPr>
          <p:cNvPr id="3" name="Picture 2" descr="A diagram of a computer&#10;&#10;Description automatically generated">
            <a:extLst>
              <a:ext uri="{FF2B5EF4-FFF2-40B4-BE49-F238E27FC236}">
                <a16:creationId xmlns:a16="http://schemas.microsoft.com/office/drawing/2014/main" id="{A59F239F-3F61-ED67-AF93-95F03D663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617" y="1937619"/>
            <a:ext cx="5511784" cy="2982760"/>
          </a:xfrm>
          <a:prstGeom prst="rect">
            <a:avLst/>
          </a:prstGeom>
        </p:spPr>
      </p:pic>
      <p:pic>
        <p:nvPicPr>
          <p:cNvPr id="8" name="Picture 7" descr="A diagram of a network&#10;&#10;Description automatically generated">
            <a:extLst>
              <a:ext uri="{FF2B5EF4-FFF2-40B4-BE49-F238E27FC236}">
                <a16:creationId xmlns:a16="http://schemas.microsoft.com/office/drawing/2014/main" id="{5C5F24E9-6FA0-8C62-34C5-74B61A2DF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3927" y="1937620"/>
            <a:ext cx="4585168" cy="3214188"/>
          </a:xfrm>
          <a:prstGeom prst="rect">
            <a:avLst/>
          </a:prstGeom>
        </p:spPr>
      </p:pic>
    </p:spTree>
    <p:extLst>
      <p:ext uri="{BB962C8B-B14F-4D97-AF65-F5344CB8AC3E}">
        <p14:creationId xmlns:p14="http://schemas.microsoft.com/office/powerpoint/2010/main" val="185076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36ADD-78BE-CFBB-BB30-933B85663EB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270C409-A886-5B1E-C4AE-9B6FFE171CE8}"/>
              </a:ext>
            </a:extLst>
          </p:cNvPr>
          <p:cNvSpPr>
            <a:spLocks noGrp="1"/>
          </p:cNvSpPr>
          <p:nvPr>
            <p:ph type="title"/>
          </p:nvPr>
        </p:nvSpPr>
        <p:spPr/>
        <p:txBody>
          <a:bodyPr/>
          <a:lstStyle/>
          <a:p>
            <a:r>
              <a:rPr lang="vi-VN"/>
              <a:t>4. Triển khai hệ thống</a:t>
            </a:r>
            <a:endParaRPr lang="en-US"/>
          </a:p>
        </p:txBody>
      </p:sp>
      <p:sp>
        <p:nvSpPr>
          <p:cNvPr id="7" name="Text Placeholder 6">
            <a:extLst>
              <a:ext uri="{FF2B5EF4-FFF2-40B4-BE49-F238E27FC236}">
                <a16:creationId xmlns:a16="http://schemas.microsoft.com/office/drawing/2014/main" id="{F86AE16C-2E92-D451-EEBD-C1857DAB0E5B}"/>
              </a:ext>
            </a:extLst>
          </p:cNvPr>
          <p:cNvSpPr>
            <a:spLocks noGrp="1"/>
          </p:cNvSpPr>
          <p:nvPr>
            <p:ph type="body" sz="quarter" idx="13"/>
          </p:nvPr>
        </p:nvSpPr>
        <p:spPr>
          <a:xfrm>
            <a:off x="337539" y="959643"/>
            <a:ext cx="11515725" cy="4938713"/>
          </a:xfrm>
        </p:spPr>
        <p:txBody>
          <a:bodyPr/>
          <a:lstStyle/>
          <a:p>
            <a:pPr marL="0" indent="0">
              <a:buNone/>
            </a:pPr>
            <a:r>
              <a:rPr lang="vi-VN" sz="2400"/>
              <a:t>Triển khai cụm Trino</a:t>
            </a:r>
          </a:p>
        </p:txBody>
      </p:sp>
      <p:sp>
        <p:nvSpPr>
          <p:cNvPr id="5" name="Slide Number Placeholder 4">
            <a:extLst>
              <a:ext uri="{FF2B5EF4-FFF2-40B4-BE49-F238E27FC236}">
                <a16:creationId xmlns:a16="http://schemas.microsoft.com/office/drawing/2014/main" id="{32F168C8-232D-759B-6B37-5FC886E9B3BB}"/>
              </a:ext>
            </a:extLst>
          </p:cNvPr>
          <p:cNvSpPr>
            <a:spLocks noGrp="1"/>
          </p:cNvSpPr>
          <p:nvPr>
            <p:ph type="sldNum" sz="quarter" idx="12"/>
          </p:nvPr>
        </p:nvSpPr>
        <p:spPr/>
        <p:txBody>
          <a:bodyPr/>
          <a:lstStyle/>
          <a:p>
            <a:fld id="{9EA0BE3B-158A-4EDF-80DC-E394A0D1600F}" type="slidenum">
              <a:rPr lang="en-US" smtClean="0"/>
              <a:pPr/>
              <a:t>18</a:t>
            </a:fld>
            <a:endParaRPr lang="en-US"/>
          </a:p>
        </p:txBody>
      </p:sp>
      <p:pic>
        <p:nvPicPr>
          <p:cNvPr id="8" name="Picture 7" descr="A diagram of a work flow&#10;&#10;Description automatically generated">
            <a:extLst>
              <a:ext uri="{FF2B5EF4-FFF2-40B4-BE49-F238E27FC236}">
                <a16:creationId xmlns:a16="http://schemas.microsoft.com/office/drawing/2014/main" id="{35467528-120B-AF76-80F9-856EBA8F7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587" y="1953567"/>
            <a:ext cx="5244139" cy="3944789"/>
          </a:xfrm>
          <a:prstGeom prst="rect">
            <a:avLst/>
          </a:prstGeom>
        </p:spPr>
      </p:pic>
    </p:spTree>
    <p:extLst>
      <p:ext uri="{BB962C8B-B14F-4D97-AF65-F5344CB8AC3E}">
        <p14:creationId xmlns:p14="http://schemas.microsoft.com/office/powerpoint/2010/main" val="227523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FCB26-79AC-638C-5CD1-1A419F83346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18CC885-760F-574A-A511-BF085F3E439B}"/>
              </a:ext>
            </a:extLst>
          </p:cNvPr>
          <p:cNvSpPr>
            <a:spLocks noGrp="1"/>
          </p:cNvSpPr>
          <p:nvPr>
            <p:ph type="title"/>
          </p:nvPr>
        </p:nvSpPr>
        <p:spPr/>
        <p:txBody>
          <a:bodyPr/>
          <a:lstStyle/>
          <a:p>
            <a:r>
              <a:rPr lang="vi-VN"/>
              <a:t>4. Triển khai hệ thống</a:t>
            </a:r>
            <a:endParaRPr lang="en-US"/>
          </a:p>
        </p:txBody>
      </p:sp>
      <p:sp>
        <p:nvSpPr>
          <p:cNvPr id="7" name="Text Placeholder 6">
            <a:extLst>
              <a:ext uri="{FF2B5EF4-FFF2-40B4-BE49-F238E27FC236}">
                <a16:creationId xmlns:a16="http://schemas.microsoft.com/office/drawing/2014/main" id="{1BC1A9CA-63CD-E416-09F0-E3AE36C68627}"/>
              </a:ext>
            </a:extLst>
          </p:cNvPr>
          <p:cNvSpPr>
            <a:spLocks noGrp="1"/>
          </p:cNvSpPr>
          <p:nvPr>
            <p:ph type="body" sz="quarter" idx="13"/>
          </p:nvPr>
        </p:nvSpPr>
        <p:spPr>
          <a:xfrm>
            <a:off x="337539" y="959643"/>
            <a:ext cx="11515725" cy="4938713"/>
          </a:xfrm>
        </p:spPr>
        <p:txBody>
          <a:bodyPr/>
          <a:lstStyle/>
          <a:p>
            <a:pPr marL="0" indent="0">
              <a:buNone/>
            </a:pPr>
            <a:r>
              <a:rPr lang="vi-VN" sz="2400"/>
              <a:t>Triển khai cụm Superset</a:t>
            </a:r>
          </a:p>
        </p:txBody>
      </p:sp>
      <p:sp>
        <p:nvSpPr>
          <p:cNvPr id="5" name="Slide Number Placeholder 4">
            <a:extLst>
              <a:ext uri="{FF2B5EF4-FFF2-40B4-BE49-F238E27FC236}">
                <a16:creationId xmlns:a16="http://schemas.microsoft.com/office/drawing/2014/main" id="{90342FED-A3D6-D276-2A2F-4F22031923D8}"/>
              </a:ext>
            </a:extLst>
          </p:cNvPr>
          <p:cNvSpPr>
            <a:spLocks noGrp="1"/>
          </p:cNvSpPr>
          <p:nvPr>
            <p:ph type="sldNum" sz="quarter" idx="12"/>
          </p:nvPr>
        </p:nvSpPr>
        <p:spPr/>
        <p:txBody>
          <a:bodyPr/>
          <a:lstStyle/>
          <a:p>
            <a:fld id="{9EA0BE3B-158A-4EDF-80DC-E394A0D1600F}" type="slidenum">
              <a:rPr lang="en-US" smtClean="0"/>
              <a:pPr/>
              <a:t>19</a:t>
            </a:fld>
            <a:endParaRPr lang="en-US"/>
          </a:p>
        </p:txBody>
      </p:sp>
      <p:pic>
        <p:nvPicPr>
          <p:cNvPr id="3" name="Picture 2" descr="A diagram of a company&#10;&#10;Description automatically generated">
            <a:extLst>
              <a:ext uri="{FF2B5EF4-FFF2-40B4-BE49-F238E27FC236}">
                <a16:creationId xmlns:a16="http://schemas.microsoft.com/office/drawing/2014/main" id="{8625B514-5256-C409-7586-DAC9FC661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447" y="1589266"/>
            <a:ext cx="9499106" cy="4494393"/>
          </a:xfrm>
          <a:prstGeom prst="rect">
            <a:avLst/>
          </a:prstGeom>
        </p:spPr>
      </p:pic>
    </p:spTree>
    <p:extLst>
      <p:ext uri="{BB962C8B-B14F-4D97-AF65-F5344CB8AC3E}">
        <p14:creationId xmlns:p14="http://schemas.microsoft.com/office/powerpoint/2010/main" val="3476988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8005" y="322818"/>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7342482" cy="848792"/>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3" y="3365399"/>
            <a:ext cx="10613875" cy="84879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b="0">
              <a:solidFill>
                <a:schemeClr val="tx1"/>
              </a:solidFill>
            </a:endParaRP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8" name="TextBox 7">
            <a:extLst>
              <a:ext uri="{FF2B5EF4-FFF2-40B4-BE49-F238E27FC236}">
                <a16:creationId xmlns:a16="http://schemas.microsoft.com/office/drawing/2014/main" id="{5BE44D70-1506-8F67-7C64-9DBA2DB0159E}"/>
              </a:ext>
            </a:extLst>
          </p:cNvPr>
          <p:cNvSpPr txBox="1"/>
          <p:nvPr/>
        </p:nvSpPr>
        <p:spPr>
          <a:xfrm>
            <a:off x="363935" y="2219413"/>
            <a:ext cx="10261394" cy="1077218"/>
          </a:xfrm>
          <a:prstGeom prst="rect">
            <a:avLst/>
          </a:prstGeom>
          <a:noFill/>
        </p:spPr>
        <p:txBody>
          <a:bodyPr wrap="square">
            <a:spAutoFit/>
          </a:bodyPr>
          <a:lstStyle/>
          <a:p>
            <a:r>
              <a:rPr lang="vi-VN" sz="3200" b="1" i="0">
                <a:solidFill>
                  <a:srgbClr val="C00000"/>
                </a:solidFill>
                <a:effectLst/>
                <a:latin typeface="Lato" panose="020F0502020204030203" pitchFamily="34" charset="0"/>
                <a:ea typeface="Lato" panose="020F0502020204030203" pitchFamily="34" charset="0"/>
                <a:cs typeface="Lato" panose="020F0502020204030203" pitchFamily="34" charset="0"/>
              </a:rPr>
              <a:t>Xây dựng hệ thống hồ dữ liệu phân tích dữ liệu chuyến bay sử dụng các thành phần của hệ sinh thái Hadoop</a:t>
            </a:r>
            <a:endParaRPr lang="en-US" sz="3200">
              <a:solidFill>
                <a:srgbClr val="C00000"/>
              </a:solidFill>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E5F8AF68-F1E3-3A95-3638-E78AE81841C8}"/>
              </a:ext>
            </a:extLst>
          </p:cNvPr>
          <p:cNvSpPr txBox="1"/>
          <p:nvPr/>
        </p:nvSpPr>
        <p:spPr>
          <a:xfrm>
            <a:off x="438005" y="3744364"/>
            <a:ext cx="6094378" cy="1263616"/>
          </a:xfrm>
          <a:prstGeom prst="rect">
            <a:avLst/>
          </a:prstGeom>
          <a:noFill/>
        </p:spPr>
        <p:txBody>
          <a:bodyPr wrap="square">
            <a:spAutoFit/>
          </a:bodyPr>
          <a:lstStyle/>
          <a:p>
            <a:pPr algn="l" rtl="0" fontAlgn="base">
              <a:lnSpc>
                <a:spcPts val="2550"/>
              </a:lnSpc>
              <a:spcBef>
                <a:spcPts val="400"/>
              </a:spcBef>
              <a:spcAft>
                <a:spcPts val="400"/>
              </a:spcAft>
            </a:pPr>
            <a:r>
              <a:rPr lang="en-US" sz="1800" b="1" u="none" strike="noStrike">
                <a:effectLst/>
                <a:latin typeface="Lato" panose="020F0502020204030203" pitchFamily="34" charset="0"/>
                <a:ea typeface="Lato" panose="020F0502020204030203" pitchFamily="34" charset="0"/>
                <a:cs typeface="Lato" panose="020F0502020204030203" pitchFamily="34" charset="0"/>
              </a:rPr>
              <a:t>Sinh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viên</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thực</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hiện</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vi-VN" sz="1800" b="1" u="none" strike="noStrike">
                <a:effectLst/>
                <a:latin typeface="Lato" panose="020F0502020204030203" pitchFamily="34" charset="0"/>
                <a:ea typeface="Lato" panose="020F0502020204030203" pitchFamily="34" charset="0"/>
                <a:cs typeface="Lato" panose="020F0502020204030203" pitchFamily="34" charset="0"/>
              </a:rPr>
              <a:t>	Trần Ngọc Bảo</a:t>
            </a:r>
            <a:endParaRPr lang="en-US" b="1">
              <a:effectLst/>
              <a:latin typeface="Lato" panose="020F0502020204030203" pitchFamily="34" charset="0"/>
              <a:ea typeface="Lato" panose="020F0502020204030203" pitchFamily="34" charset="0"/>
              <a:cs typeface="Lato" panose="020F0502020204030203" pitchFamily="34" charset="0"/>
            </a:endParaRPr>
          </a:p>
          <a:p>
            <a:pPr algn="l" rtl="0" fontAlgn="base">
              <a:lnSpc>
                <a:spcPts val="2550"/>
              </a:lnSpc>
              <a:spcBef>
                <a:spcPts val="400"/>
              </a:spcBef>
              <a:spcAft>
                <a:spcPts val="400"/>
              </a:spcAft>
            </a:pPr>
            <a:r>
              <a:rPr lang="vi-VN" sz="1800" b="1" u="none" strike="noStrike">
                <a:effectLst/>
                <a:latin typeface="Lato" panose="020F0502020204030203" pitchFamily="34" charset="0"/>
                <a:ea typeface="Lato" panose="020F0502020204030203" pitchFamily="34" charset="0"/>
                <a:cs typeface="Lato" panose="020F0502020204030203" pitchFamily="34" charset="0"/>
              </a:rPr>
              <a:t>Mã số sinh viên</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vi-VN" sz="1800" b="1" u="none" strike="noStrike">
                <a:effectLst/>
                <a:latin typeface="Lato" panose="020F0502020204030203" pitchFamily="34" charset="0"/>
                <a:ea typeface="Lato" panose="020F0502020204030203" pitchFamily="34" charset="0"/>
                <a:cs typeface="Lato" panose="020F0502020204030203" pitchFamily="34" charset="0"/>
              </a:rPr>
              <a:t>		20215529</a:t>
            </a:r>
            <a:endParaRPr lang="en-US" b="1">
              <a:effectLst/>
              <a:latin typeface="Lato" panose="020F0502020204030203" pitchFamily="34" charset="0"/>
              <a:ea typeface="Lato" panose="020F0502020204030203" pitchFamily="34" charset="0"/>
              <a:cs typeface="Lato" panose="020F0502020204030203" pitchFamily="34" charset="0"/>
            </a:endParaRPr>
          </a:p>
          <a:p>
            <a:pPr algn="l" rtl="0" fontAlgn="base">
              <a:lnSpc>
                <a:spcPts val="2550"/>
              </a:lnSpc>
              <a:spcBef>
                <a:spcPts val="400"/>
              </a:spcBef>
              <a:spcAft>
                <a:spcPts val="400"/>
              </a:spcAft>
            </a:pPr>
            <a:r>
              <a:rPr lang="en-US" sz="1800" b="1" u="none" strike="noStrike" err="1">
                <a:effectLst/>
                <a:latin typeface="Lato" panose="020F0502020204030203" pitchFamily="34" charset="0"/>
                <a:ea typeface="Lato" panose="020F0502020204030203" pitchFamily="34" charset="0"/>
                <a:cs typeface="Lato" panose="020F0502020204030203" pitchFamily="34" charset="0"/>
              </a:rPr>
              <a:t>Giảng</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viên</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hướng</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dẫn</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vi-VN"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a:effectLst/>
                <a:latin typeface="Lato" panose="020F0502020204030203" pitchFamily="34" charset="0"/>
                <a:ea typeface="Lato" panose="020F0502020204030203" pitchFamily="34" charset="0"/>
                <a:cs typeface="Lato" panose="020F0502020204030203" pitchFamily="34" charset="0"/>
              </a:rPr>
              <a:t>TS.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Trần</a:t>
            </a:r>
            <a:r>
              <a:rPr lang="vi-VN" b="1">
                <a:latin typeface="Lato" panose="020F0502020204030203" pitchFamily="34" charset="0"/>
                <a:ea typeface="Lato" panose="020F0502020204030203" pitchFamily="34" charset="0"/>
                <a:cs typeface="Lato" panose="020F0502020204030203" pitchFamily="34" charset="0"/>
              </a:rPr>
              <a:t> Việt Trung</a:t>
            </a:r>
            <a:endParaRPr lang="en-US" b="1">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67910-E817-8284-1D0D-B73B084B70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0FF16B-0A89-30EE-85BB-005DA3F03AE5}"/>
              </a:ext>
            </a:extLst>
          </p:cNvPr>
          <p:cNvSpPr>
            <a:spLocks noGrp="1"/>
          </p:cNvSpPr>
          <p:nvPr>
            <p:ph sz="quarter" idx="13"/>
          </p:nvPr>
        </p:nvSpPr>
        <p:spPr/>
        <p:txBody>
          <a:bodyPr/>
          <a:lstStyle/>
          <a:p>
            <a:pPr marL="514350" indent="-514350">
              <a:buFont typeface="+mj-lt"/>
              <a:buAutoNum type="arabicPeriod"/>
            </a:pPr>
            <a:r>
              <a:rPr lang="vi-VN">
                <a:solidFill>
                  <a:schemeClr val="bg1">
                    <a:lumMod val="85000"/>
                  </a:schemeClr>
                </a:solidFill>
              </a:rPr>
              <a:t>Giới thiệu đề tài</a:t>
            </a:r>
          </a:p>
          <a:p>
            <a:pPr marL="514350" indent="-514350">
              <a:buFont typeface="+mj-lt"/>
              <a:buAutoNum type="arabicPeriod"/>
            </a:pPr>
            <a:r>
              <a:rPr lang="vi-VN">
                <a:solidFill>
                  <a:schemeClr val="bg1">
                    <a:lumMod val="85000"/>
                  </a:schemeClr>
                </a:solidFill>
              </a:rPr>
              <a:t>Mục tiêu và giải pháp</a:t>
            </a:r>
          </a:p>
          <a:p>
            <a:pPr marL="514350" indent="-514350">
              <a:buFont typeface="+mj-lt"/>
              <a:buAutoNum type="arabicPeriod"/>
            </a:pPr>
            <a:r>
              <a:rPr lang="vi-VN">
                <a:solidFill>
                  <a:schemeClr val="bg1">
                    <a:lumMod val="85000"/>
                  </a:schemeClr>
                </a:solidFill>
              </a:rPr>
              <a:t>Thiết kế hệ thống</a:t>
            </a:r>
          </a:p>
          <a:p>
            <a:pPr marL="514350" indent="-514350">
              <a:buFont typeface="+mj-lt"/>
              <a:buAutoNum type="arabicPeriod"/>
            </a:pPr>
            <a:r>
              <a:rPr lang="vi-VN">
                <a:solidFill>
                  <a:schemeClr val="bg1">
                    <a:lumMod val="85000"/>
                  </a:schemeClr>
                </a:solidFill>
              </a:rPr>
              <a:t>Triển khai hệ thống</a:t>
            </a:r>
            <a:endParaRPr lang="vi-VN"/>
          </a:p>
          <a:p>
            <a:pPr marL="514350" indent="-514350">
              <a:buFont typeface="+mj-lt"/>
              <a:buAutoNum type="arabicPeriod"/>
            </a:pPr>
            <a:r>
              <a:rPr lang="vi-VN"/>
              <a:t>Kết quả thực nghiệm</a:t>
            </a:r>
            <a:endParaRPr lang="vi-VN">
              <a:solidFill>
                <a:schemeClr val="bg1">
                  <a:lumMod val="85000"/>
                </a:schemeClr>
              </a:solidFill>
            </a:endParaRPr>
          </a:p>
          <a:p>
            <a:pPr marL="514350" indent="-514350">
              <a:buFont typeface="+mj-lt"/>
              <a:buAutoNum type="arabicPeriod"/>
            </a:pPr>
            <a:r>
              <a:rPr lang="vi-VN">
                <a:solidFill>
                  <a:schemeClr val="bg1">
                    <a:lumMod val="85000"/>
                  </a:schemeClr>
                </a:solidFill>
              </a:rPr>
              <a:t>Kết luận</a:t>
            </a:r>
            <a:endParaRPr lang="en-US">
              <a:solidFill>
                <a:schemeClr val="bg1">
                  <a:lumMod val="85000"/>
                </a:schemeClr>
              </a:solidFill>
            </a:endParaRPr>
          </a:p>
        </p:txBody>
      </p:sp>
      <p:sp>
        <p:nvSpPr>
          <p:cNvPr id="3" name="Title 2">
            <a:extLst>
              <a:ext uri="{FF2B5EF4-FFF2-40B4-BE49-F238E27FC236}">
                <a16:creationId xmlns:a16="http://schemas.microsoft.com/office/drawing/2014/main" id="{D3D64DBC-0C52-7D9F-645B-C01389BC64CF}"/>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BCF68D2D-34C1-9098-8966-AE1ECB8F97CB}"/>
              </a:ext>
            </a:extLst>
          </p:cNvPr>
          <p:cNvSpPr>
            <a:spLocks noGrp="1"/>
          </p:cNvSpPr>
          <p:nvPr>
            <p:ph type="sldNum" sz="quarter" idx="12"/>
          </p:nvPr>
        </p:nvSpPr>
        <p:spPr/>
        <p:txBody>
          <a:bodyPr/>
          <a:lstStyle/>
          <a:p>
            <a:fld id="{9EA0BE3B-158A-4EDF-80DC-E394A0D1600F}" type="slidenum">
              <a:rPr lang="en-US" smtClean="0"/>
              <a:pPr/>
              <a:t>20</a:t>
            </a:fld>
            <a:endParaRPr lang="en-US"/>
          </a:p>
        </p:txBody>
      </p:sp>
    </p:spTree>
    <p:extLst>
      <p:ext uri="{BB962C8B-B14F-4D97-AF65-F5344CB8AC3E}">
        <p14:creationId xmlns:p14="http://schemas.microsoft.com/office/powerpoint/2010/main" val="1271865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63381-D193-6A3F-73B8-7BAB222D494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D15A03D-E70E-B81C-81E4-32590AA679A6}"/>
              </a:ext>
            </a:extLst>
          </p:cNvPr>
          <p:cNvSpPr>
            <a:spLocks noGrp="1"/>
          </p:cNvSpPr>
          <p:nvPr>
            <p:ph type="title"/>
          </p:nvPr>
        </p:nvSpPr>
        <p:spPr/>
        <p:txBody>
          <a:bodyPr/>
          <a:lstStyle/>
          <a:p>
            <a:r>
              <a:rPr lang="vi-VN"/>
              <a:t>5. Kết quả thực nghiệm (Kết quả triển khai)</a:t>
            </a:r>
            <a:endParaRPr lang="en-US"/>
          </a:p>
        </p:txBody>
      </p:sp>
      <p:sp>
        <p:nvSpPr>
          <p:cNvPr id="7" name="Text Placeholder 6">
            <a:extLst>
              <a:ext uri="{FF2B5EF4-FFF2-40B4-BE49-F238E27FC236}">
                <a16:creationId xmlns:a16="http://schemas.microsoft.com/office/drawing/2014/main" id="{CC2B2A6B-CA89-25EB-9EC9-899825912C39}"/>
              </a:ext>
            </a:extLst>
          </p:cNvPr>
          <p:cNvSpPr>
            <a:spLocks noGrp="1"/>
          </p:cNvSpPr>
          <p:nvPr>
            <p:ph type="body" sz="quarter" idx="13"/>
          </p:nvPr>
        </p:nvSpPr>
        <p:spPr>
          <a:xfrm>
            <a:off x="337539" y="959643"/>
            <a:ext cx="11515725" cy="4938713"/>
          </a:xfrm>
        </p:spPr>
        <p:txBody>
          <a:bodyPr/>
          <a:lstStyle/>
          <a:p>
            <a:pPr marL="0" indent="0">
              <a:buNone/>
            </a:pPr>
            <a:r>
              <a:rPr lang="vi-VN" sz="2400"/>
              <a:t>Cụm Kubernetes của hệ thống</a:t>
            </a:r>
          </a:p>
          <a:p>
            <a:pPr marL="0" indent="0">
              <a:buNone/>
            </a:pPr>
            <a:endParaRPr lang="vi-VN" sz="2400"/>
          </a:p>
          <a:p>
            <a:pPr marL="0" indent="0">
              <a:buNone/>
            </a:pPr>
            <a:endParaRPr lang="vi-VN" sz="2400"/>
          </a:p>
          <a:p>
            <a:pPr marL="0" indent="0">
              <a:buNone/>
            </a:pPr>
            <a:endParaRPr lang="vi-VN" sz="2400"/>
          </a:p>
          <a:p>
            <a:pPr marL="0" indent="0">
              <a:buNone/>
            </a:pPr>
            <a:r>
              <a:rPr lang="vi-VN" sz="2400"/>
              <a:t>Tổng quan trạng thái của hệ thống</a:t>
            </a:r>
          </a:p>
        </p:txBody>
      </p:sp>
      <p:sp>
        <p:nvSpPr>
          <p:cNvPr id="5" name="Slide Number Placeholder 4">
            <a:extLst>
              <a:ext uri="{FF2B5EF4-FFF2-40B4-BE49-F238E27FC236}">
                <a16:creationId xmlns:a16="http://schemas.microsoft.com/office/drawing/2014/main" id="{7B2A7E0A-CFA7-13C2-0661-C3AE2BBD2C0A}"/>
              </a:ext>
            </a:extLst>
          </p:cNvPr>
          <p:cNvSpPr>
            <a:spLocks noGrp="1"/>
          </p:cNvSpPr>
          <p:nvPr>
            <p:ph type="sldNum" sz="quarter" idx="12"/>
          </p:nvPr>
        </p:nvSpPr>
        <p:spPr/>
        <p:txBody>
          <a:bodyPr/>
          <a:lstStyle/>
          <a:p>
            <a:fld id="{9EA0BE3B-158A-4EDF-80DC-E394A0D1600F}" type="slidenum">
              <a:rPr lang="en-US" smtClean="0"/>
              <a:pPr/>
              <a:t>21</a:t>
            </a:fld>
            <a:endParaRPr lang="en-US"/>
          </a:p>
        </p:txBody>
      </p:sp>
      <p:pic>
        <p:nvPicPr>
          <p:cNvPr id="3" name="Picture 2">
            <a:extLst>
              <a:ext uri="{FF2B5EF4-FFF2-40B4-BE49-F238E27FC236}">
                <a16:creationId xmlns:a16="http://schemas.microsoft.com/office/drawing/2014/main" id="{04952819-6110-C82B-F158-E74CB6AFE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161" y="1523611"/>
            <a:ext cx="10698480" cy="904704"/>
          </a:xfrm>
          <a:prstGeom prst="rect">
            <a:avLst/>
          </a:prstGeom>
        </p:spPr>
      </p:pic>
      <p:pic>
        <p:nvPicPr>
          <p:cNvPr id="8" name="Picture 7" descr="A green circle with blue text&#10;&#10;Description automatically generated">
            <a:extLst>
              <a:ext uri="{FF2B5EF4-FFF2-40B4-BE49-F238E27FC236}">
                <a16:creationId xmlns:a16="http://schemas.microsoft.com/office/drawing/2014/main" id="{10146146-F56D-8120-D053-D0B8CA9CC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161" y="3429000"/>
            <a:ext cx="10698480" cy="2444169"/>
          </a:xfrm>
          <a:prstGeom prst="rect">
            <a:avLst/>
          </a:prstGeom>
        </p:spPr>
      </p:pic>
    </p:spTree>
    <p:extLst>
      <p:ext uri="{BB962C8B-B14F-4D97-AF65-F5344CB8AC3E}">
        <p14:creationId xmlns:p14="http://schemas.microsoft.com/office/powerpoint/2010/main" val="415578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25533-C2CD-D645-21D1-6CD2B67F7BE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A42B9CF-9667-7679-15D5-2504D39C60E6}"/>
              </a:ext>
            </a:extLst>
          </p:cNvPr>
          <p:cNvSpPr>
            <a:spLocks noGrp="1"/>
          </p:cNvSpPr>
          <p:nvPr>
            <p:ph type="title"/>
          </p:nvPr>
        </p:nvSpPr>
        <p:spPr/>
        <p:txBody>
          <a:bodyPr/>
          <a:lstStyle/>
          <a:p>
            <a:r>
              <a:rPr lang="vi-VN"/>
              <a:t>5. Kết quả thực nghiệm (Kết quả truy vấn dữ liệu)</a:t>
            </a:r>
            <a:endParaRPr lang="en-US"/>
          </a:p>
        </p:txBody>
      </p:sp>
      <p:sp>
        <p:nvSpPr>
          <p:cNvPr id="7" name="Text Placeholder 6">
            <a:extLst>
              <a:ext uri="{FF2B5EF4-FFF2-40B4-BE49-F238E27FC236}">
                <a16:creationId xmlns:a16="http://schemas.microsoft.com/office/drawing/2014/main" id="{5B7D40C8-8B15-D284-0A51-C8CBCA97405E}"/>
              </a:ext>
            </a:extLst>
          </p:cNvPr>
          <p:cNvSpPr>
            <a:spLocks noGrp="1"/>
          </p:cNvSpPr>
          <p:nvPr>
            <p:ph type="body" sz="quarter" idx="13"/>
          </p:nvPr>
        </p:nvSpPr>
        <p:spPr>
          <a:xfrm>
            <a:off x="337539" y="959643"/>
            <a:ext cx="5057421" cy="4938713"/>
          </a:xfrm>
        </p:spPr>
        <p:txBody>
          <a:bodyPr/>
          <a:lstStyle/>
          <a:p>
            <a:pPr marL="0" indent="0">
              <a:buNone/>
            </a:pPr>
            <a:r>
              <a:rPr lang="vi-VN" sz="2400"/>
              <a:t>2 hình bên là thông tin đánh giá câu truy vấn tạo bảng  "marketing_airline_network_{year}" (phân phối mạng lưới hàng không) trong cả năm 2019. </a:t>
            </a:r>
          </a:p>
        </p:txBody>
      </p:sp>
      <p:sp>
        <p:nvSpPr>
          <p:cNvPr id="5" name="Slide Number Placeholder 4">
            <a:extLst>
              <a:ext uri="{FF2B5EF4-FFF2-40B4-BE49-F238E27FC236}">
                <a16:creationId xmlns:a16="http://schemas.microsoft.com/office/drawing/2014/main" id="{BB9E9E6F-A2F4-23DA-01BE-8922AFB1C268}"/>
              </a:ext>
            </a:extLst>
          </p:cNvPr>
          <p:cNvSpPr>
            <a:spLocks noGrp="1"/>
          </p:cNvSpPr>
          <p:nvPr>
            <p:ph type="sldNum" sz="quarter" idx="12"/>
          </p:nvPr>
        </p:nvSpPr>
        <p:spPr/>
        <p:txBody>
          <a:bodyPr/>
          <a:lstStyle/>
          <a:p>
            <a:fld id="{9EA0BE3B-158A-4EDF-80DC-E394A0D1600F}" type="slidenum">
              <a:rPr lang="en-US" smtClean="0"/>
              <a:pPr/>
              <a:t>22</a:t>
            </a:fld>
            <a:endParaRPr lang="en-US"/>
          </a:p>
        </p:txBody>
      </p:sp>
      <p:pic>
        <p:nvPicPr>
          <p:cNvPr id="4" name="Picture 3" descr="A screenshot of a computer&#10;&#10;Description automatically generated">
            <a:extLst>
              <a:ext uri="{FF2B5EF4-FFF2-40B4-BE49-F238E27FC236}">
                <a16:creationId xmlns:a16="http://schemas.microsoft.com/office/drawing/2014/main" id="{96A60857-E404-AA19-A5E9-89F50C6FF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9196" y="694856"/>
            <a:ext cx="6420636" cy="2386672"/>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BFE9A72B-BA42-82D9-6429-FC0EC730E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173108"/>
            <a:ext cx="5204872" cy="3499370"/>
          </a:xfrm>
          <a:prstGeom prst="rect">
            <a:avLst/>
          </a:prstGeom>
        </p:spPr>
      </p:pic>
      <p:pic>
        <p:nvPicPr>
          <p:cNvPr id="12" name="Picture 11" descr="A table with numbers and text&#10;&#10;Description automatically generated">
            <a:extLst>
              <a:ext uri="{FF2B5EF4-FFF2-40B4-BE49-F238E27FC236}">
                <a16:creationId xmlns:a16="http://schemas.microsoft.com/office/drawing/2014/main" id="{23E3CE12-9D5F-DCAF-BABF-6CC7DC28C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194" y="3173108"/>
            <a:ext cx="2572109" cy="1781424"/>
          </a:xfrm>
          <a:prstGeom prst="rect">
            <a:avLst/>
          </a:prstGeom>
        </p:spPr>
      </p:pic>
    </p:spTree>
    <p:extLst>
      <p:ext uri="{BB962C8B-B14F-4D97-AF65-F5344CB8AC3E}">
        <p14:creationId xmlns:p14="http://schemas.microsoft.com/office/powerpoint/2010/main" val="859159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DFDF6-603A-F2D4-453D-853034BD1D2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A2281D0-19C7-DB30-9657-C10ACDA52D47}"/>
              </a:ext>
            </a:extLst>
          </p:cNvPr>
          <p:cNvSpPr>
            <a:spLocks noGrp="1"/>
          </p:cNvSpPr>
          <p:nvPr>
            <p:ph type="title"/>
          </p:nvPr>
        </p:nvSpPr>
        <p:spPr/>
        <p:txBody>
          <a:bodyPr/>
          <a:lstStyle/>
          <a:p>
            <a:r>
              <a:rPr lang="vi-VN"/>
              <a:t>5. Kết quả thực nghiệm (Kết quả trực quan hóa dữ liệu)</a:t>
            </a:r>
            <a:endParaRPr lang="en-US"/>
          </a:p>
        </p:txBody>
      </p:sp>
      <p:sp>
        <p:nvSpPr>
          <p:cNvPr id="7" name="Text Placeholder 6">
            <a:extLst>
              <a:ext uri="{FF2B5EF4-FFF2-40B4-BE49-F238E27FC236}">
                <a16:creationId xmlns:a16="http://schemas.microsoft.com/office/drawing/2014/main" id="{D65BAA6E-6392-1456-40EC-F09101DA2FA1}"/>
              </a:ext>
            </a:extLst>
          </p:cNvPr>
          <p:cNvSpPr>
            <a:spLocks noGrp="1"/>
          </p:cNvSpPr>
          <p:nvPr>
            <p:ph type="body" sz="quarter" idx="13"/>
          </p:nvPr>
        </p:nvSpPr>
        <p:spPr>
          <a:xfrm>
            <a:off x="337539" y="5684913"/>
            <a:ext cx="11515725" cy="436099"/>
          </a:xfrm>
        </p:spPr>
        <p:txBody>
          <a:bodyPr/>
          <a:lstStyle/>
          <a:p>
            <a:pPr marL="0" indent="0" algn="ctr">
              <a:buNone/>
            </a:pPr>
            <a:r>
              <a:rPr lang="vi-VN" sz="2000"/>
              <a:t>Tỉ trọng chuyến bay và tỉ trọng chuyến bay bị hủy theo ngày trong tháng 1 năm 2019</a:t>
            </a:r>
          </a:p>
        </p:txBody>
      </p:sp>
      <p:sp>
        <p:nvSpPr>
          <p:cNvPr id="5" name="Slide Number Placeholder 4">
            <a:extLst>
              <a:ext uri="{FF2B5EF4-FFF2-40B4-BE49-F238E27FC236}">
                <a16:creationId xmlns:a16="http://schemas.microsoft.com/office/drawing/2014/main" id="{F5E8769D-F8AD-6B1A-8577-98FB81A61067}"/>
              </a:ext>
            </a:extLst>
          </p:cNvPr>
          <p:cNvSpPr>
            <a:spLocks noGrp="1"/>
          </p:cNvSpPr>
          <p:nvPr>
            <p:ph type="sldNum" sz="quarter" idx="12"/>
          </p:nvPr>
        </p:nvSpPr>
        <p:spPr/>
        <p:txBody>
          <a:bodyPr/>
          <a:lstStyle/>
          <a:p>
            <a:fld id="{9EA0BE3B-158A-4EDF-80DC-E394A0D1600F}" type="slidenum">
              <a:rPr lang="en-US" smtClean="0"/>
              <a:pPr/>
              <a:t>23</a:t>
            </a:fld>
            <a:endParaRPr lang="en-US"/>
          </a:p>
        </p:txBody>
      </p:sp>
      <p:pic>
        <p:nvPicPr>
          <p:cNvPr id="4" name="Picture 3" descr="A graph of blue and green bars&#10;&#10;Description automatically generated with medium confidence">
            <a:extLst>
              <a:ext uri="{FF2B5EF4-FFF2-40B4-BE49-F238E27FC236}">
                <a16:creationId xmlns:a16="http://schemas.microsoft.com/office/drawing/2014/main" id="{674A6324-6AFB-5788-475B-8987BB68B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826" y="1045258"/>
            <a:ext cx="10404348" cy="4465919"/>
          </a:xfrm>
          <a:prstGeom prst="rect">
            <a:avLst/>
          </a:prstGeom>
        </p:spPr>
      </p:pic>
    </p:spTree>
    <p:extLst>
      <p:ext uri="{BB962C8B-B14F-4D97-AF65-F5344CB8AC3E}">
        <p14:creationId xmlns:p14="http://schemas.microsoft.com/office/powerpoint/2010/main" val="2497278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8E4BE-8290-5D2B-9C57-548FA03FAB3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7B1EA05-10A8-8996-DE63-E3503B947E18}"/>
              </a:ext>
            </a:extLst>
          </p:cNvPr>
          <p:cNvSpPr>
            <a:spLocks noGrp="1"/>
          </p:cNvSpPr>
          <p:nvPr>
            <p:ph type="title"/>
          </p:nvPr>
        </p:nvSpPr>
        <p:spPr/>
        <p:txBody>
          <a:bodyPr/>
          <a:lstStyle/>
          <a:p>
            <a:r>
              <a:rPr lang="vi-VN"/>
              <a:t>5. Kết quả thực nghiệm (Kết quả trực quan hóa dữ liệu)</a:t>
            </a:r>
            <a:endParaRPr lang="en-US"/>
          </a:p>
        </p:txBody>
      </p:sp>
      <p:sp>
        <p:nvSpPr>
          <p:cNvPr id="7" name="Text Placeholder 6">
            <a:extLst>
              <a:ext uri="{FF2B5EF4-FFF2-40B4-BE49-F238E27FC236}">
                <a16:creationId xmlns:a16="http://schemas.microsoft.com/office/drawing/2014/main" id="{0ED8C277-2010-BC2E-8F39-2334C5544E39}"/>
              </a:ext>
            </a:extLst>
          </p:cNvPr>
          <p:cNvSpPr>
            <a:spLocks noGrp="1"/>
          </p:cNvSpPr>
          <p:nvPr>
            <p:ph type="body" sz="quarter" idx="13"/>
          </p:nvPr>
        </p:nvSpPr>
        <p:spPr>
          <a:xfrm>
            <a:off x="337539" y="5704045"/>
            <a:ext cx="11515725" cy="436098"/>
          </a:xfrm>
        </p:spPr>
        <p:txBody>
          <a:bodyPr/>
          <a:lstStyle/>
          <a:p>
            <a:pPr marL="0" indent="0" algn="ctr">
              <a:buNone/>
            </a:pPr>
            <a:r>
              <a:rPr lang="vi-VN" sz="2000"/>
              <a:t>Tỉ trọng chuyến bay và chuyến bay bị hủy theo từng hãng hàng không trong quý 4 năm 2021</a:t>
            </a:r>
          </a:p>
        </p:txBody>
      </p:sp>
      <p:sp>
        <p:nvSpPr>
          <p:cNvPr id="5" name="Slide Number Placeholder 4">
            <a:extLst>
              <a:ext uri="{FF2B5EF4-FFF2-40B4-BE49-F238E27FC236}">
                <a16:creationId xmlns:a16="http://schemas.microsoft.com/office/drawing/2014/main" id="{B80C479E-998D-E855-2DEA-5DE6F5A1435D}"/>
              </a:ext>
            </a:extLst>
          </p:cNvPr>
          <p:cNvSpPr>
            <a:spLocks noGrp="1"/>
          </p:cNvSpPr>
          <p:nvPr>
            <p:ph type="sldNum" sz="quarter" idx="12"/>
          </p:nvPr>
        </p:nvSpPr>
        <p:spPr/>
        <p:txBody>
          <a:bodyPr/>
          <a:lstStyle/>
          <a:p>
            <a:fld id="{9EA0BE3B-158A-4EDF-80DC-E394A0D1600F}" type="slidenum">
              <a:rPr lang="en-US" smtClean="0"/>
              <a:pPr/>
              <a:t>24</a:t>
            </a:fld>
            <a:endParaRPr lang="en-US"/>
          </a:p>
        </p:txBody>
      </p:sp>
      <p:pic>
        <p:nvPicPr>
          <p:cNvPr id="3" name="Picture 2" descr="A graph of blue and green bars&#10;&#10;Description automatically generated with medium confidence">
            <a:extLst>
              <a:ext uri="{FF2B5EF4-FFF2-40B4-BE49-F238E27FC236}">
                <a16:creationId xmlns:a16="http://schemas.microsoft.com/office/drawing/2014/main" id="{23EB57C7-A039-D5FD-40F1-EBF28A608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925" y="1037343"/>
            <a:ext cx="10664952" cy="4577780"/>
          </a:xfrm>
          <a:prstGeom prst="rect">
            <a:avLst/>
          </a:prstGeom>
        </p:spPr>
      </p:pic>
    </p:spTree>
    <p:extLst>
      <p:ext uri="{BB962C8B-B14F-4D97-AF65-F5344CB8AC3E}">
        <p14:creationId xmlns:p14="http://schemas.microsoft.com/office/powerpoint/2010/main" val="2854109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3DD61-63B5-9AE0-F02B-11CC3804123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B707B7E-AEF7-02B5-0DB4-0C45ED12AE2B}"/>
              </a:ext>
            </a:extLst>
          </p:cNvPr>
          <p:cNvSpPr>
            <a:spLocks noGrp="1"/>
          </p:cNvSpPr>
          <p:nvPr>
            <p:ph type="title"/>
          </p:nvPr>
        </p:nvSpPr>
        <p:spPr/>
        <p:txBody>
          <a:bodyPr/>
          <a:lstStyle/>
          <a:p>
            <a:r>
              <a:rPr lang="vi-VN"/>
              <a:t>5. Kết quả thực nghiệm (Kết quả trực quan hóa dữ liệu)</a:t>
            </a:r>
            <a:endParaRPr lang="en-US"/>
          </a:p>
        </p:txBody>
      </p:sp>
      <p:sp>
        <p:nvSpPr>
          <p:cNvPr id="5" name="Slide Number Placeholder 4">
            <a:extLst>
              <a:ext uri="{FF2B5EF4-FFF2-40B4-BE49-F238E27FC236}">
                <a16:creationId xmlns:a16="http://schemas.microsoft.com/office/drawing/2014/main" id="{7FB1F60D-7408-171E-0D55-E352FC5943DC}"/>
              </a:ext>
            </a:extLst>
          </p:cNvPr>
          <p:cNvSpPr>
            <a:spLocks noGrp="1"/>
          </p:cNvSpPr>
          <p:nvPr>
            <p:ph type="sldNum" sz="quarter" idx="12"/>
          </p:nvPr>
        </p:nvSpPr>
        <p:spPr/>
        <p:txBody>
          <a:bodyPr/>
          <a:lstStyle/>
          <a:p>
            <a:fld id="{9EA0BE3B-158A-4EDF-80DC-E394A0D1600F}" type="slidenum">
              <a:rPr lang="en-US" smtClean="0"/>
              <a:pPr/>
              <a:t>25</a:t>
            </a:fld>
            <a:endParaRPr lang="en-US"/>
          </a:p>
        </p:txBody>
      </p:sp>
      <p:pic>
        <p:nvPicPr>
          <p:cNvPr id="3" name="Picture 2" descr="A graph of different colored bars&#10;&#10;Description automatically generated">
            <a:extLst>
              <a:ext uri="{FF2B5EF4-FFF2-40B4-BE49-F238E27FC236}">
                <a16:creationId xmlns:a16="http://schemas.microsoft.com/office/drawing/2014/main" id="{76B29E56-A451-B3B7-3DFD-2DB4AFF6C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0" y="1334784"/>
            <a:ext cx="5715000" cy="3810000"/>
          </a:xfrm>
          <a:prstGeom prst="rect">
            <a:avLst/>
          </a:prstGeom>
        </p:spPr>
      </p:pic>
      <p:sp>
        <p:nvSpPr>
          <p:cNvPr id="11" name="Text Placeholder 6">
            <a:extLst>
              <a:ext uri="{FF2B5EF4-FFF2-40B4-BE49-F238E27FC236}">
                <a16:creationId xmlns:a16="http://schemas.microsoft.com/office/drawing/2014/main" id="{0C47DCB6-3A40-ADE8-1BB5-7243119E08BB}"/>
              </a:ext>
            </a:extLst>
          </p:cNvPr>
          <p:cNvSpPr>
            <a:spLocks noGrp="1"/>
          </p:cNvSpPr>
          <p:nvPr>
            <p:ph type="body" sz="quarter" idx="13"/>
          </p:nvPr>
        </p:nvSpPr>
        <p:spPr>
          <a:xfrm>
            <a:off x="3567289" y="5287322"/>
            <a:ext cx="5057421" cy="731997"/>
          </a:xfrm>
        </p:spPr>
        <p:txBody>
          <a:bodyPr/>
          <a:lstStyle/>
          <a:p>
            <a:pPr marL="0" indent="0" algn="ctr">
              <a:buNone/>
            </a:pPr>
            <a:r>
              <a:rPr lang="vi-VN" sz="2000"/>
              <a:t>Độ trễ trung bình theo hãng hàng không năm 2018</a:t>
            </a:r>
          </a:p>
        </p:txBody>
      </p:sp>
    </p:spTree>
    <p:extLst>
      <p:ext uri="{BB962C8B-B14F-4D97-AF65-F5344CB8AC3E}">
        <p14:creationId xmlns:p14="http://schemas.microsoft.com/office/powerpoint/2010/main" val="1221536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228C8-4D3F-C2DE-FA7C-10192DEBB0D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6E10B31-C40E-33AF-DB7C-7975041C2BB6}"/>
              </a:ext>
            </a:extLst>
          </p:cNvPr>
          <p:cNvSpPr>
            <a:spLocks noGrp="1"/>
          </p:cNvSpPr>
          <p:nvPr>
            <p:ph type="title"/>
          </p:nvPr>
        </p:nvSpPr>
        <p:spPr/>
        <p:txBody>
          <a:bodyPr/>
          <a:lstStyle/>
          <a:p>
            <a:r>
              <a:rPr lang="vi-VN"/>
              <a:t>5. Kết quả thực nghiệm (Kết quả trực quan hóa dữ liệu)</a:t>
            </a:r>
            <a:endParaRPr lang="en-US"/>
          </a:p>
        </p:txBody>
      </p:sp>
      <p:sp>
        <p:nvSpPr>
          <p:cNvPr id="7" name="Text Placeholder 6">
            <a:extLst>
              <a:ext uri="{FF2B5EF4-FFF2-40B4-BE49-F238E27FC236}">
                <a16:creationId xmlns:a16="http://schemas.microsoft.com/office/drawing/2014/main" id="{9D272DAC-272B-65D6-B766-5CCEB38D058F}"/>
              </a:ext>
            </a:extLst>
          </p:cNvPr>
          <p:cNvSpPr>
            <a:spLocks noGrp="1"/>
          </p:cNvSpPr>
          <p:nvPr>
            <p:ph type="body" sz="quarter" idx="13"/>
          </p:nvPr>
        </p:nvSpPr>
        <p:spPr>
          <a:xfrm>
            <a:off x="337539" y="5704045"/>
            <a:ext cx="11515725" cy="436098"/>
          </a:xfrm>
        </p:spPr>
        <p:txBody>
          <a:bodyPr/>
          <a:lstStyle/>
          <a:p>
            <a:pPr marL="0" indent="0" algn="ctr">
              <a:buNone/>
            </a:pPr>
            <a:r>
              <a:rPr lang="vi-VN" sz="2000"/>
              <a:t>Số chuyến bay theo tháng qua các năm</a:t>
            </a:r>
          </a:p>
        </p:txBody>
      </p:sp>
      <p:sp>
        <p:nvSpPr>
          <p:cNvPr id="5" name="Slide Number Placeholder 4">
            <a:extLst>
              <a:ext uri="{FF2B5EF4-FFF2-40B4-BE49-F238E27FC236}">
                <a16:creationId xmlns:a16="http://schemas.microsoft.com/office/drawing/2014/main" id="{C1A2F5E2-242A-0F0D-130B-D6BA7C8592D7}"/>
              </a:ext>
            </a:extLst>
          </p:cNvPr>
          <p:cNvSpPr>
            <a:spLocks noGrp="1"/>
          </p:cNvSpPr>
          <p:nvPr>
            <p:ph type="sldNum" sz="quarter" idx="12"/>
          </p:nvPr>
        </p:nvSpPr>
        <p:spPr/>
        <p:txBody>
          <a:bodyPr/>
          <a:lstStyle/>
          <a:p>
            <a:fld id="{9EA0BE3B-158A-4EDF-80DC-E394A0D1600F}" type="slidenum">
              <a:rPr lang="en-US" smtClean="0"/>
              <a:pPr/>
              <a:t>26</a:t>
            </a:fld>
            <a:endParaRPr lang="en-US"/>
          </a:p>
        </p:txBody>
      </p:sp>
      <p:pic>
        <p:nvPicPr>
          <p:cNvPr id="4" name="Picture 3" descr="A graph with blue lines and numbers&#10;&#10;Description automatically generated">
            <a:extLst>
              <a:ext uri="{FF2B5EF4-FFF2-40B4-BE49-F238E27FC236}">
                <a16:creationId xmlns:a16="http://schemas.microsoft.com/office/drawing/2014/main" id="{7128A5A3-F1BA-19EF-DB40-78B0F302D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632" y="992177"/>
            <a:ext cx="10058735" cy="4629572"/>
          </a:xfrm>
          <a:prstGeom prst="rect">
            <a:avLst/>
          </a:prstGeom>
        </p:spPr>
      </p:pic>
    </p:spTree>
    <p:extLst>
      <p:ext uri="{BB962C8B-B14F-4D97-AF65-F5344CB8AC3E}">
        <p14:creationId xmlns:p14="http://schemas.microsoft.com/office/powerpoint/2010/main" val="371825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55408-CECA-9E4D-133A-74D03AC687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5914B7-E856-FEE1-08AA-C9D53E6046F7}"/>
              </a:ext>
            </a:extLst>
          </p:cNvPr>
          <p:cNvSpPr>
            <a:spLocks noGrp="1"/>
          </p:cNvSpPr>
          <p:nvPr>
            <p:ph sz="quarter" idx="13"/>
          </p:nvPr>
        </p:nvSpPr>
        <p:spPr/>
        <p:txBody>
          <a:bodyPr/>
          <a:lstStyle/>
          <a:p>
            <a:pPr marL="514350" indent="-514350">
              <a:buFont typeface="+mj-lt"/>
              <a:buAutoNum type="arabicPeriod"/>
            </a:pPr>
            <a:r>
              <a:rPr lang="vi-VN">
                <a:solidFill>
                  <a:schemeClr val="bg1">
                    <a:lumMod val="85000"/>
                  </a:schemeClr>
                </a:solidFill>
              </a:rPr>
              <a:t>Giới thiệu đề tài</a:t>
            </a:r>
          </a:p>
          <a:p>
            <a:pPr marL="514350" indent="-514350">
              <a:buFont typeface="+mj-lt"/>
              <a:buAutoNum type="arabicPeriod"/>
            </a:pPr>
            <a:r>
              <a:rPr lang="vi-VN">
                <a:solidFill>
                  <a:schemeClr val="bg1">
                    <a:lumMod val="85000"/>
                  </a:schemeClr>
                </a:solidFill>
              </a:rPr>
              <a:t>Mục tiêu và giải pháp</a:t>
            </a:r>
          </a:p>
          <a:p>
            <a:pPr marL="514350" indent="-514350">
              <a:buFont typeface="+mj-lt"/>
              <a:buAutoNum type="arabicPeriod"/>
            </a:pPr>
            <a:r>
              <a:rPr lang="vi-VN">
                <a:solidFill>
                  <a:schemeClr val="bg1">
                    <a:lumMod val="85000"/>
                  </a:schemeClr>
                </a:solidFill>
              </a:rPr>
              <a:t>Thiết kế hệ thống</a:t>
            </a:r>
          </a:p>
          <a:p>
            <a:pPr marL="514350" indent="-514350">
              <a:buFont typeface="+mj-lt"/>
              <a:buAutoNum type="arabicPeriod"/>
            </a:pPr>
            <a:r>
              <a:rPr lang="vi-VN">
                <a:solidFill>
                  <a:schemeClr val="bg1">
                    <a:lumMod val="85000"/>
                  </a:schemeClr>
                </a:solidFill>
              </a:rPr>
              <a:t>Triển khai hệ thống</a:t>
            </a:r>
          </a:p>
          <a:p>
            <a:pPr marL="514350" indent="-514350">
              <a:buFont typeface="+mj-lt"/>
              <a:buAutoNum type="arabicPeriod"/>
            </a:pPr>
            <a:r>
              <a:rPr lang="vi-VN">
                <a:solidFill>
                  <a:schemeClr val="bg1">
                    <a:lumMod val="85000"/>
                  </a:schemeClr>
                </a:solidFill>
              </a:rPr>
              <a:t>Kết quả thực nghiệm</a:t>
            </a:r>
          </a:p>
          <a:p>
            <a:pPr marL="514350" indent="-514350">
              <a:buFont typeface="+mj-lt"/>
              <a:buAutoNum type="arabicPeriod"/>
            </a:pPr>
            <a:r>
              <a:rPr lang="vi-VN"/>
              <a:t>Kết luận</a:t>
            </a:r>
            <a:endParaRPr lang="en-US"/>
          </a:p>
        </p:txBody>
      </p:sp>
      <p:sp>
        <p:nvSpPr>
          <p:cNvPr id="3" name="Title 2">
            <a:extLst>
              <a:ext uri="{FF2B5EF4-FFF2-40B4-BE49-F238E27FC236}">
                <a16:creationId xmlns:a16="http://schemas.microsoft.com/office/drawing/2014/main" id="{A53E9A2B-B254-BC46-088F-CA75A7DB5387}"/>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087545C0-DC5D-7307-00EA-E7AEF65972D8}"/>
              </a:ext>
            </a:extLst>
          </p:cNvPr>
          <p:cNvSpPr>
            <a:spLocks noGrp="1"/>
          </p:cNvSpPr>
          <p:nvPr>
            <p:ph type="sldNum" sz="quarter" idx="12"/>
          </p:nvPr>
        </p:nvSpPr>
        <p:spPr/>
        <p:txBody>
          <a:bodyPr/>
          <a:lstStyle/>
          <a:p>
            <a:fld id="{9EA0BE3B-158A-4EDF-80DC-E394A0D1600F}" type="slidenum">
              <a:rPr lang="en-US" smtClean="0"/>
              <a:pPr/>
              <a:t>27</a:t>
            </a:fld>
            <a:endParaRPr lang="en-US"/>
          </a:p>
        </p:txBody>
      </p:sp>
    </p:spTree>
    <p:extLst>
      <p:ext uri="{BB962C8B-B14F-4D97-AF65-F5344CB8AC3E}">
        <p14:creationId xmlns:p14="http://schemas.microsoft.com/office/powerpoint/2010/main" val="2192740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F5B2D-40D9-F197-9050-E03E8F85021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A56CC16-F818-471E-8DAB-2D543A196B2B}"/>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2" name="Title 1">
            <a:extLst>
              <a:ext uri="{FF2B5EF4-FFF2-40B4-BE49-F238E27FC236}">
                <a16:creationId xmlns:a16="http://schemas.microsoft.com/office/drawing/2014/main" id="{5221BB5F-7D27-721A-64D6-A3B6B5CFC7A5}"/>
              </a:ext>
            </a:extLst>
          </p:cNvPr>
          <p:cNvSpPr>
            <a:spLocks noGrp="1"/>
          </p:cNvSpPr>
          <p:nvPr>
            <p:ph type="title"/>
          </p:nvPr>
        </p:nvSpPr>
        <p:spPr/>
        <p:txBody>
          <a:bodyPr/>
          <a:lstStyle/>
          <a:p>
            <a:r>
              <a:rPr lang="vi-VN"/>
              <a:t>6. Kết luận</a:t>
            </a:r>
            <a:endParaRPr lang="en-US"/>
          </a:p>
        </p:txBody>
      </p:sp>
      <p:sp>
        <p:nvSpPr>
          <p:cNvPr id="6" name="Content Placeholder 5">
            <a:extLst>
              <a:ext uri="{FF2B5EF4-FFF2-40B4-BE49-F238E27FC236}">
                <a16:creationId xmlns:a16="http://schemas.microsoft.com/office/drawing/2014/main" id="{70C35ED2-363C-9612-6316-2516F918D28E}"/>
              </a:ext>
            </a:extLst>
          </p:cNvPr>
          <p:cNvSpPr>
            <a:spLocks noGrp="1"/>
          </p:cNvSpPr>
          <p:nvPr>
            <p:ph sz="quarter" idx="13"/>
          </p:nvPr>
        </p:nvSpPr>
        <p:spPr>
          <a:xfrm>
            <a:off x="338736" y="926600"/>
            <a:ext cx="11514527" cy="5154160"/>
          </a:xfrm>
        </p:spPr>
        <p:txBody>
          <a:bodyPr/>
          <a:lstStyle/>
          <a:p>
            <a:pPr algn="just"/>
            <a:r>
              <a:rPr lang="vi-VN" sz="2400"/>
              <a:t>Đồ án đã xây dựng thành công hệ thống hồ dữ liệu phân tích chuyến bay dựa trên hệ sinh thái Hadoop, đáp ứng yêu cầu lưu trữ và xử lý dữ liệu lớn với chi phí thấp, độ chính xác cao và khả năng tự động hóa. Hệ thống hỗ trợ phát dữ liệu trực tuyến, xử lý thời gian thực, mở rộng linh hoạt và trực quan hóa dữ liệu.</a:t>
            </a:r>
          </a:p>
          <a:p>
            <a:pPr algn="just"/>
            <a:endParaRPr lang="vi-VN" sz="2400"/>
          </a:p>
          <a:p>
            <a:pPr algn="just"/>
            <a:r>
              <a:rPr lang="vi-VN" sz="2400"/>
              <a:t>Tuy nhiên, để hoàn thiện dự án, cần triển khai bảo mật dữ liệu, tối ưu hóa tài nguyên hệ thống, phát triển tính năng quản lý chất lượng dữ liệu. Đồng thời, tích hợp học máy và trí tuệ nhân tạo để huấn luyện và ứng dụng mô hình theo thời gian thực. Cuối cùng, mở rộng hệ thống sang hạ tầng đám mây để tận dụng khả năng mở rộng, hiệu suất và chi phí hiệu quả hơn.</a:t>
            </a:r>
            <a:endParaRPr lang="en-US" sz="2400"/>
          </a:p>
        </p:txBody>
      </p:sp>
    </p:spTree>
    <p:extLst>
      <p:ext uri="{BB962C8B-B14F-4D97-AF65-F5344CB8AC3E}">
        <p14:creationId xmlns:p14="http://schemas.microsoft.com/office/powerpoint/2010/main" val="1301780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29</a:t>
            </a:fld>
            <a:endParaRPr lang="en-US"/>
          </a:p>
        </p:txBody>
      </p:sp>
    </p:spTree>
    <p:extLst>
      <p:ext uri="{BB962C8B-B14F-4D97-AF65-F5344CB8AC3E}">
        <p14:creationId xmlns:p14="http://schemas.microsoft.com/office/powerpoint/2010/main" val="279062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0359F-E030-36A5-2222-679627DA420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2A5DFF-1AE1-49FB-8797-EFE21D32769D}"/>
              </a:ext>
            </a:extLst>
          </p:cNvPr>
          <p:cNvSpPr>
            <a:spLocks noGrp="1"/>
          </p:cNvSpPr>
          <p:nvPr>
            <p:ph sz="quarter" idx="13"/>
          </p:nvPr>
        </p:nvSpPr>
        <p:spPr/>
        <p:txBody>
          <a:bodyPr/>
          <a:lstStyle/>
          <a:p>
            <a:pPr marL="514350" indent="-514350">
              <a:buFont typeface="+mj-lt"/>
              <a:buAutoNum type="arabicPeriod"/>
            </a:pPr>
            <a:r>
              <a:rPr lang="vi-VN"/>
              <a:t>Giới thiệu đề tài</a:t>
            </a:r>
          </a:p>
          <a:p>
            <a:pPr marL="514350" indent="-514350">
              <a:buFont typeface="+mj-lt"/>
              <a:buAutoNum type="arabicPeriod"/>
            </a:pPr>
            <a:r>
              <a:rPr lang="vi-VN"/>
              <a:t>Mục tiêu và giải pháp</a:t>
            </a:r>
          </a:p>
          <a:p>
            <a:pPr marL="514350" indent="-514350">
              <a:buFont typeface="+mj-lt"/>
              <a:buAutoNum type="arabicPeriod"/>
            </a:pPr>
            <a:r>
              <a:rPr lang="vi-VN"/>
              <a:t>Thiết kế hệ thống</a:t>
            </a:r>
          </a:p>
          <a:p>
            <a:pPr marL="514350" indent="-514350">
              <a:buFont typeface="+mj-lt"/>
              <a:buAutoNum type="arabicPeriod"/>
            </a:pPr>
            <a:r>
              <a:rPr lang="vi-VN"/>
              <a:t>Triển khai hệ thống</a:t>
            </a:r>
          </a:p>
          <a:p>
            <a:pPr marL="514350" indent="-514350">
              <a:buFont typeface="+mj-lt"/>
              <a:buAutoNum type="arabicPeriod"/>
            </a:pPr>
            <a:r>
              <a:rPr lang="vi-VN"/>
              <a:t>Kết quả thực nghiệm</a:t>
            </a:r>
          </a:p>
          <a:p>
            <a:pPr marL="514350" indent="-514350">
              <a:buFont typeface="+mj-lt"/>
              <a:buAutoNum type="arabicPeriod"/>
            </a:pPr>
            <a:r>
              <a:rPr lang="vi-VN"/>
              <a:t>Kết luận</a:t>
            </a:r>
            <a:endParaRPr lang="en-US"/>
          </a:p>
        </p:txBody>
      </p:sp>
      <p:sp>
        <p:nvSpPr>
          <p:cNvPr id="3" name="Title 2">
            <a:extLst>
              <a:ext uri="{FF2B5EF4-FFF2-40B4-BE49-F238E27FC236}">
                <a16:creationId xmlns:a16="http://schemas.microsoft.com/office/drawing/2014/main" id="{18AEB62D-9D93-971F-95B4-1C68F293DD48}"/>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8F907136-C4CA-2E58-2979-E31CD45B7B87}"/>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2163283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08A50-C0EA-8A31-4B7B-FCA645E7562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1AA026-AAC5-0BA5-4F39-9981213BC5C7}"/>
              </a:ext>
            </a:extLst>
          </p:cNvPr>
          <p:cNvSpPr>
            <a:spLocks noGrp="1"/>
          </p:cNvSpPr>
          <p:nvPr>
            <p:ph sz="quarter" idx="13"/>
          </p:nvPr>
        </p:nvSpPr>
        <p:spPr/>
        <p:txBody>
          <a:bodyPr/>
          <a:lstStyle/>
          <a:p>
            <a:pPr marL="514350" indent="-514350">
              <a:buFont typeface="+mj-lt"/>
              <a:buAutoNum type="arabicPeriod"/>
            </a:pPr>
            <a:r>
              <a:rPr lang="vi-VN"/>
              <a:t>Giới thiệu đề tài</a:t>
            </a:r>
          </a:p>
          <a:p>
            <a:pPr marL="514350" indent="-514350">
              <a:buFont typeface="+mj-lt"/>
              <a:buAutoNum type="arabicPeriod"/>
            </a:pPr>
            <a:r>
              <a:rPr lang="vi-VN">
                <a:solidFill>
                  <a:schemeClr val="bg1">
                    <a:lumMod val="85000"/>
                  </a:schemeClr>
                </a:solidFill>
              </a:rPr>
              <a:t>Mục tiêu và giải pháp</a:t>
            </a:r>
          </a:p>
          <a:p>
            <a:pPr marL="514350" indent="-514350">
              <a:buFont typeface="+mj-lt"/>
              <a:buAutoNum type="arabicPeriod"/>
            </a:pPr>
            <a:r>
              <a:rPr lang="vi-VN">
                <a:solidFill>
                  <a:schemeClr val="bg1">
                    <a:lumMod val="85000"/>
                  </a:schemeClr>
                </a:solidFill>
              </a:rPr>
              <a:t>Thiết kế hệ thống</a:t>
            </a:r>
          </a:p>
          <a:p>
            <a:pPr marL="514350" indent="-514350">
              <a:buFont typeface="+mj-lt"/>
              <a:buAutoNum type="arabicPeriod"/>
            </a:pPr>
            <a:r>
              <a:rPr lang="vi-VN">
                <a:solidFill>
                  <a:schemeClr val="bg1">
                    <a:lumMod val="85000"/>
                  </a:schemeClr>
                </a:solidFill>
              </a:rPr>
              <a:t>Triển khai hệ thống</a:t>
            </a:r>
          </a:p>
          <a:p>
            <a:pPr marL="514350" indent="-514350">
              <a:buFont typeface="+mj-lt"/>
              <a:buAutoNum type="arabicPeriod"/>
            </a:pPr>
            <a:r>
              <a:rPr lang="vi-VN">
                <a:solidFill>
                  <a:schemeClr val="bg1">
                    <a:lumMod val="85000"/>
                  </a:schemeClr>
                </a:solidFill>
              </a:rPr>
              <a:t>Kết quả thực nghiệm</a:t>
            </a:r>
          </a:p>
          <a:p>
            <a:pPr marL="514350" indent="-514350">
              <a:buFont typeface="+mj-lt"/>
              <a:buAutoNum type="arabicPeriod"/>
            </a:pPr>
            <a:r>
              <a:rPr lang="vi-VN">
                <a:solidFill>
                  <a:schemeClr val="bg1">
                    <a:lumMod val="85000"/>
                  </a:schemeClr>
                </a:solidFill>
              </a:rPr>
              <a:t>Kết luận</a:t>
            </a:r>
          </a:p>
        </p:txBody>
      </p:sp>
      <p:sp>
        <p:nvSpPr>
          <p:cNvPr id="3" name="Title 2">
            <a:extLst>
              <a:ext uri="{FF2B5EF4-FFF2-40B4-BE49-F238E27FC236}">
                <a16:creationId xmlns:a16="http://schemas.microsoft.com/office/drawing/2014/main" id="{59E56968-8E4E-BCC9-6E9E-A03B2CDF072B}"/>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CFFB729B-5B12-5DBD-F987-CC7DA8923327}"/>
              </a:ext>
            </a:extLst>
          </p:cNvPr>
          <p:cNvSpPr>
            <a:spLocks noGrp="1"/>
          </p:cNvSpPr>
          <p:nvPr>
            <p:ph type="sldNum" sz="quarter" idx="12"/>
          </p:nvPr>
        </p:nvSpPr>
        <p:spPr/>
        <p:txBody>
          <a:bodyPr/>
          <a:lstStyle/>
          <a:p>
            <a:fld id="{9EA0BE3B-158A-4EDF-80DC-E394A0D1600F}" type="slidenum">
              <a:rPr lang="en-US" smtClean="0"/>
              <a:pPr/>
              <a:t>4</a:t>
            </a:fld>
            <a:endParaRPr lang="en-US"/>
          </a:p>
        </p:txBody>
      </p:sp>
    </p:spTree>
    <p:extLst>
      <p:ext uri="{BB962C8B-B14F-4D97-AF65-F5344CB8AC3E}">
        <p14:creationId xmlns:p14="http://schemas.microsoft.com/office/powerpoint/2010/main" val="1728294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32958-D81B-2F95-F38C-D4F5A416176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64B0388-0BFA-46F5-A2CD-80A5543D5A6D}"/>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2" name="Title 1">
            <a:extLst>
              <a:ext uri="{FF2B5EF4-FFF2-40B4-BE49-F238E27FC236}">
                <a16:creationId xmlns:a16="http://schemas.microsoft.com/office/drawing/2014/main" id="{6C8E0CED-0D7E-7934-428B-35BD749C8657}"/>
              </a:ext>
            </a:extLst>
          </p:cNvPr>
          <p:cNvSpPr>
            <a:spLocks noGrp="1"/>
          </p:cNvSpPr>
          <p:nvPr>
            <p:ph type="title"/>
          </p:nvPr>
        </p:nvSpPr>
        <p:spPr/>
        <p:txBody>
          <a:bodyPr/>
          <a:lstStyle/>
          <a:p>
            <a:r>
              <a:rPr lang="vi-VN"/>
              <a:t>1. Giới thiệu đề tài</a:t>
            </a:r>
            <a:endParaRPr lang="en-US"/>
          </a:p>
        </p:txBody>
      </p:sp>
      <p:sp>
        <p:nvSpPr>
          <p:cNvPr id="6" name="Content Placeholder 5">
            <a:extLst>
              <a:ext uri="{FF2B5EF4-FFF2-40B4-BE49-F238E27FC236}">
                <a16:creationId xmlns:a16="http://schemas.microsoft.com/office/drawing/2014/main" id="{06F8AFE2-F8EF-A13D-910C-369836846630}"/>
              </a:ext>
            </a:extLst>
          </p:cNvPr>
          <p:cNvSpPr>
            <a:spLocks noGrp="1"/>
          </p:cNvSpPr>
          <p:nvPr>
            <p:ph sz="quarter" idx="13"/>
          </p:nvPr>
        </p:nvSpPr>
        <p:spPr>
          <a:xfrm>
            <a:off x="338736" y="1146056"/>
            <a:ext cx="11514527" cy="4565888"/>
          </a:xfrm>
        </p:spPr>
        <p:txBody>
          <a:bodyPr/>
          <a:lstStyle/>
          <a:p>
            <a:pPr algn="just"/>
            <a:r>
              <a:rPr lang="en-US" sz="2400"/>
              <a:t>Dữ liệu chuyến bay ngày càng đa dạng và khổng lồ, bao gồm lịch trình, tình trạng bay, thời gian trễ, thời tiết và nhiều yếu tố khác.</a:t>
            </a:r>
            <a:endParaRPr lang="vi-VN" sz="2400"/>
          </a:p>
          <a:p>
            <a:pPr marL="0" indent="0" algn="just">
              <a:buNone/>
            </a:pPr>
            <a:endParaRPr lang="vi-VN" sz="2400"/>
          </a:p>
          <a:p>
            <a:pPr algn="just"/>
            <a:r>
              <a:rPr lang="vi-VN" sz="2400"/>
              <a:t>Đòi hỏi doanh nghiệp xây dựng hệ thống phân tích hiệu quả dựa trên mô hình triển khai và hệ sinh thái công nghệ phù hợp để tối ưu hóa quản lý, hỗ trợ quyết định và nâng cao cạnh tranh.</a:t>
            </a:r>
            <a:endParaRPr lang="en-US" sz="2400"/>
          </a:p>
        </p:txBody>
      </p:sp>
    </p:spTree>
    <p:extLst>
      <p:ext uri="{BB962C8B-B14F-4D97-AF65-F5344CB8AC3E}">
        <p14:creationId xmlns:p14="http://schemas.microsoft.com/office/powerpoint/2010/main" val="124053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86CB2-F1D8-7860-EDD0-3AEDE4E1B86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017390-7715-D75D-9706-548EECEB7470}"/>
              </a:ext>
            </a:extLst>
          </p:cNvPr>
          <p:cNvSpPr>
            <a:spLocks noGrp="1"/>
          </p:cNvSpPr>
          <p:nvPr>
            <p:ph sz="quarter" idx="13"/>
          </p:nvPr>
        </p:nvSpPr>
        <p:spPr/>
        <p:txBody>
          <a:bodyPr/>
          <a:lstStyle/>
          <a:p>
            <a:pPr marL="514350" indent="-514350">
              <a:buFont typeface="+mj-lt"/>
              <a:buAutoNum type="arabicPeriod"/>
            </a:pPr>
            <a:r>
              <a:rPr lang="vi-VN">
                <a:solidFill>
                  <a:schemeClr val="bg1">
                    <a:lumMod val="85000"/>
                  </a:schemeClr>
                </a:solidFill>
              </a:rPr>
              <a:t>Giới thiệu đề tài</a:t>
            </a:r>
          </a:p>
          <a:p>
            <a:pPr marL="514350" indent="-514350">
              <a:buFont typeface="+mj-lt"/>
              <a:buAutoNum type="arabicPeriod"/>
            </a:pPr>
            <a:r>
              <a:rPr lang="vi-VN"/>
              <a:t>Mục tiêu và giải pháp</a:t>
            </a:r>
          </a:p>
          <a:p>
            <a:pPr marL="514350" indent="-514350">
              <a:buFont typeface="+mj-lt"/>
              <a:buAutoNum type="arabicPeriod"/>
            </a:pPr>
            <a:r>
              <a:rPr lang="vi-VN">
                <a:solidFill>
                  <a:schemeClr val="bg1">
                    <a:lumMod val="85000"/>
                  </a:schemeClr>
                </a:solidFill>
              </a:rPr>
              <a:t>Thiết kế hệ thống</a:t>
            </a:r>
          </a:p>
          <a:p>
            <a:pPr marL="514350" indent="-514350">
              <a:buFont typeface="+mj-lt"/>
              <a:buAutoNum type="arabicPeriod"/>
            </a:pPr>
            <a:r>
              <a:rPr lang="vi-VN">
                <a:solidFill>
                  <a:schemeClr val="bg1">
                    <a:lumMod val="85000"/>
                  </a:schemeClr>
                </a:solidFill>
              </a:rPr>
              <a:t>Triển khai hệ thống</a:t>
            </a:r>
          </a:p>
          <a:p>
            <a:pPr marL="514350" indent="-514350">
              <a:buFont typeface="+mj-lt"/>
              <a:buAutoNum type="arabicPeriod"/>
            </a:pPr>
            <a:r>
              <a:rPr lang="vi-VN">
                <a:solidFill>
                  <a:schemeClr val="bg1">
                    <a:lumMod val="85000"/>
                  </a:schemeClr>
                </a:solidFill>
              </a:rPr>
              <a:t>Kết quả thực nghiệm</a:t>
            </a:r>
          </a:p>
          <a:p>
            <a:pPr marL="514350" indent="-514350">
              <a:buFont typeface="+mj-lt"/>
              <a:buAutoNum type="arabicPeriod"/>
            </a:pPr>
            <a:r>
              <a:rPr lang="vi-VN">
                <a:solidFill>
                  <a:schemeClr val="bg1">
                    <a:lumMod val="85000"/>
                  </a:schemeClr>
                </a:solidFill>
              </a:rPr>
              <a:t>Kết luận</a:t>
            </a:r>
            <a:endParaRPr lang="en-US">
              <a:solidFill>
                <a:schemeClr val="bg1">
                  <a:lumMod val="85000"/>
                </a:schemeClr>
              </a:solidFill>
            </a:endParaRPr>
          </a:p>
        </p:txBody>
      </p:sp>
      <p:sp>
        <p:nvSpPr>
          <p:cNvPr id="3" name="Title 2">
            <a:extLst>
              <a:ext uri="{FF2B5EF4-FFF2-40B4-BE49-F238E27FC236}">
                <a16:creationId xmlns:a16="http://schemas.microsoft.com/office/drawing/2014/main" id="{7EB37AC9-849F-E5C3-54A9-4567E96BDE72}"/>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97D1EBD9-C7FE-AC83-F2EE-4B28FF40AC4C}"/>
              </a:ext>
            </a:extLst>
          </p:cNvPr>
          <p:cNvSpPr>
            <a:spLocks noGrp="1"/>
          </p:cNvSpPr>
          <p:nvPr>
            <p:ph type="sldNum" sz="quarter" idx="12"/>
          </p:nvPr>
        </p:nvSpPr>
        <p:spPr/>
        <p:txBody>
          <a:bodyPr/>
          <a:lstStyle/>
          <a:p>
            <a:fld id="{9EA0BE3B-158A-4EDF-80DC-E394A0D1600F}" type="slidenum">
              <a:rPr lang="en-US" smtClean="0"/>
              <a:pPr/>
              <a:t>6</a:t>
            </a:fld>
            <a:endParaRPr lang="en-US"/>
          </a:p>
        </p:txBody>
      </p:sp>
    </p:spTree>
    <p:extLst>
      <p:ext uri="{BB962C8B-B14F-4D97-AF65-F5344CB8AC3E}">
        <p14:creationId xmlns:p14="http://schemas.microsoft.com/office/powerpoint/2010/main" val="3847937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A9E63-87CA-B068-EAAC-5F2E1DDE179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E2A4076-74D2-50E9-380A-26109817F736}"/>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2" name="Title 1">
            <a:extLst>
              <a:ext uri="{FF2B5EF4-FFF2-40B4-BE49-F238E27FC236}">
                <a16:creationId xmlns:a16="http://schemas.microsoft.com/office/drawing/2014/main" id="{1414C13E-B6A5-B989-2FDE-15048AF35732}"/>
              </a:ext>
            </a:extLst>
          </p:cNvPr>
          <p:cNvSpPr>
            <a:spLocks noGrp="1"/>
          </p:cNvSpPr>
          <p:nvPr>
            <p:ph type="title"/>
          </p:nvPr>
        </p:nvSpPr>
        <p:spPr/>
        <p:txBody>
          <a:bodyPr/>
          <a:lstStyle/>
          <a:p>
            <a:r>
              <a:rPr lang="vi-VN"/>
              <a:t>2. Mục tiêu và giải pháp</a:t>
            </a:r>
            <a:endParaRPr lang="en-US"/>
          </a:p>
        </p:txBody>
      </p:sp>
      <p:sp>
        <p:nvSpPr>
          <p:cNvPr id="6" name="Content Placeholder 5">
            <a:extLst>
              <a:ext uri="{FF2B5EF4-FFF2-40B4-BE49-F238E27FC236}">
                <a16:creationId xmlns:a16="http://schemas.microsoft.com/office/drawing/2014/main" id="{6B211E6B-17B8-0054-6BF8-254E5BE96C8C}"/>
              </a:ext>
            </a:extLst>
          </p:cNvPr>
          <p:cNvSpPr>
            <a:spLocks noGrp="1"/>
          </p:cNvSpPr>
          <p:nvPr>
            <p:ph sz="quarter" idx="13"/>
          </p:nvPr>
        </p:nvSpPr>
        <p:spPr>
          <a:xfrm>
            <a:off x="338736" y="1146056"/>
            <a:ext cx="11514527" cy="4565888"/>
          </a:xfrm>
        </p:spPr>
        <p:txBody>
          <a:bodyPr/>
          <a:lstStyle/>
          <a:p>
            <a:pPr algn="just"/>
            <a:r>
              <a:rPr lang="vi-VN" sz="2400"/>
              <a:t>Đồ án tập trung xây dựng hệ thống phân tích dữ liệu chuyến bay dựa trên mô hình hồ dữ liệu kết hợp hệ sinh thái Hadoop, tận dụng khả năng lưu trữ linh hoạt và xử lý dữ liệu lớn trên hệ thống phân tán với chi phí thấp.</a:t>
            </a:r>
          </a:p>
          <a:p>
            <a:pPr marL="0" indent="0" algn="just">
              <a:buNone/>
            </a:pPr>
            <a:endParaRPr lang="vi-VN" sz="2400"/>
          </a:p>
          <a:p>
            <a:pPr algn="just"/>
            <a:r>
              <a:rPr lang="vi-VN" sz="2400"/>
              <a:t>Hệ thống hỗ trợ thu thập, xử lý, phân tích và trực quan hóa dữ liệu nhằm tối ưu hiệu suất, giảm chi phí vận hành và hỗ trợ doanh nghiệp hàng không ra quyết định hiệu quả.</a:t>
            </a:r>
            <a:endParaRPr lang="en-US" sz="2400"/>
          </a:p>
        </p:txBody>
      </p:sp>
    </p:spTree>
    <p:extLst>
      <p:ext uri="{BB962C8B-B14F-4D97-AF65-F5344CB8AC3E}">
        <p14:creationId xmlns:p14="http://schemas.microsoft.com/office/powerpoint/2010/main" val="2096955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2C3C1-ADE4-2E3E-338F-C6AB0732E20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E6BC85-96B8-E54B-3C8A-872393C949A0}"/>
              </a:ext>
            </a:extLst>
          </p:cNvPr>
          <p:cNvSpPr>
            <a:spLocks noGrp="1"/>
          </p:cNvSpPr>
          <p:nvPr>
            <p:ph sz="quarter" idx="13"/>
          </p:nvPr>
        </p:nvSpPr>
        <p:spPr/>
        <p:txBody>
          <a:bodyPr/>
          <a:lstStyle/>
          <a:p>
            <a:pPr marL="514350" indent="-514350">
              <a:buFont typeface="+mj-lt"/>
              <a:buAutoNum type="arabicPeriod"/>
            </a:pPr>
            <a:r>
              <a:rPr lang="vi-VN">
                <a:solidFill>
                  <a:schemeClr val="bg1">
                    <a:lumMod val="85000"/>
                  </a:schemeClr>
                </a:solidFill>
              </a:rPr>
              <a:t>Giới thiệu đề tài</a:t>
            </a:r>
          </a:p>
          <a:p>
            <a:pPr marL="514350" indent="-514350">
              <a:buFont typeface="+mj-lt"/>
              <a:buAutoNum type="arabicPeriod"/>
            </a:pPr>
            <a:r>
              <a:rPr lang="vi-VN">
                <a:solidFill>
                  <a:schemeClr val="bg1">
                    <a:lumMod val="85000"/>
                  </a:schemeClr>
                </a:solidFill>
              </a:rPr>
              <a:t>Mục tiêu và giải pháp</a:t>
            </a:r>
          </a:p>
          <a:p>
            <a:pPr marL="514350" indent="-514350">
              <a:buFont typeface="+mj-lt"/>
              <a:buAutoNum type="arabicPeriod"/>
            </a:pPr>
            <a:r>
              <a:rPr lang="vi-VN"/>
              <a:t>Thiết kế hệ thống</a:t>
            </a:r>
          </a:p>
          <a:p>
            <a:pPr marL="514350" indent="-514350">
              <a:buFont typeface="+mj-lt"/>
              <a:buAutoNum type="arabicPeriod"/>
            </a:pPr>
            <a:r>
              <a:rPr lang="vi-VN">
                <a:solidFill>
                  <a:schemeClr val="bg1">
                    <a:lumMod val="85000"/>
                  </a:schemeClr>
                </a:solidFill>
              </a:rPr>
              <a:t>Triển khai hệ thống</a:t>
            </a:r>
          </a:p>
          <a:p>
            <a:pPr marL="514350" indent="-514350">
              <a:buFont typeface="+mj-lt"/>
              <a:buAutoNum type="arabicPeriod"/>
            </a:pPr>
            <a:r>
              <a:rPr lang="vi-VN">
                <a:solidFill>
                  <a:schemeClr val="bg1">
                    <a:lumMod val="85000"/>
                  </a:schemeClr>
                </a:solidFill>
              </a:rPr>
              <a:t>Kết quả thực nghiệm</a:t>
            </a:r>
          </a:p>
          <a:p>
            <a:pPr marL="514350" indent="-514350">
              <a:buFont typeface="+mj-lt"/>
              <a:buAutoNum type="arabicPeriod"/>
            </a:pPr>
            <a:r>
              <a:rPr lang="vi-VN">
                <a:solidFill>
                  <a:schemeClr val="bg1">
                    <a:lumMod val="85000"/>
                  </a:schemeClr>
                </a:solidFill>
              </a:rPr>
              <a:t>Kết luận</a:t>
            </a:r>
            <a:endParaRPr lang="en-US">
              <a:solidFill>
                <a:schemeClr val="bg1">
                  <a:lumMod val="85000"/>
                </a:schemeClr>
              </a:solidFill>
            </a:endParaRPr>
          </a:p>
        </p:txBody>
      </p:sp>
      <p:sp>
        <p:nvSpPr>
          <p:cNvPr id="3" name="Title 2">
            <a:extLst>
              <a:ext uri="{FF2B5EF4-FFF2-40B4-BE49-F238E27FC236}">
                <a16:creationId xmlns:a16="http://schemas.microsoft.com/office/drawing/2014/main" id="{62C6A2DF-8289-CBBF-1EC6-4080AB3437F1}"/>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23E0EE07-E7AE-3B06-3524-CBF6E9F878EB}"/>
              </a:ext>
            </a:extLst>
          </p:cNvPr>
          <p:cNvSpPr>
            <a:spLocks noGrp="1"/>
          </p:cNvSpPr>
          <p:nvPr>
            <p:ph type="sldNum" sz="quarter" idx="12"/>
          </p:nvPr>
        </p:nvSpPr>
        <p:spPr/>
        <p:txBody>
          <a:bodyPr/>
          <a:lstStyle/>
          <a:p>
            <a:fld id="{9EA0BE3B-158A-4EDF-80DC-E394A0D1600F}" type="slidenum">
              <a:rPr lang="en-US" smtClean="0"/>
              <a:pPr/>
              <a:t>8</a:t>
            </a:fld>
            <a:endParaRPr lang="en-US"/>
          </a:p>
        </p:txBody>
      </p:sp>
    </p:spTree>
    <p:extLst>
      <p:ext uri="{BB962C8B-B14F-4D97-AF65-F5344CB8AC3E}">
        <p14:creationId xmlns:p14="http://schemas.microsoft.com/office/powerpoint/2010/main" val="3757624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70EBE-247C-4E6A-1AA1-C18414772E4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4571E34-6540-72C6-AC25-713F8897F3FB}"/>
              </a:ext>
            </a:extLst>
          </p:cNvPr>
          <p:cNvSpPr>
            <a:spLocks noGrp="1"/>
          </p:cNvSpPr>
          <p:nvPr>
            <p:ph type="title"/>
          </p:nvPr>
        </p:nvSpPr>
        <p:spPr/>
        <p:txBody>
          <a:bodyPr/>
          <a:lstStyle/>
          <a:p>
            <a:r>
              <a:rPr lang="vi-VN"/>
              <a:t>3. Thiết kế hệ thống</a:t>
            </a:r>
            <a:endParaRPr lang="en-US"/>
          </a:p>
        </p:txBody>
      </p:sp>
      <p:sp>
        <p:nvSpPr>
          <p:cNvPr id="7" name="Text Placeholder 6">
            <a:extLst>
              <a:ext uri="{FF2B5EF4-FFF2-40B4-BE49-F238E27FC236}">
                <a16:creationId xmlns:a16="http://schemas.microsoft.com/office/drawing/2014/main" id="{0BD30DC8-84E2-C8F3-89C4-1AE809A2CC93}"/>
              </a:ext>
            </a:extLst>
          </p:cNvPr>
          <p:cNvSpPr>
            <a:spLocks noGrp="1"/>
          </p:cNvSpPr>
          <p:nvPr>
            <p:ph type="body" sz="quarter" idx="13"/>
          </p:nvPr>
        </p:nvSpPr>
        <p:spPr/>
        <p:txBody>
          <a:bodyPr/>
          <a:lstStyle/>
          <a:p>
            <a:pPr marL="0" indent="0">
              <a:buNone/>
            </a:pPr>
            <a:r>
              <a:rPr lang="vi-VN" sz="2400"/>
              <a:t>Tổng quan hệ thống</a:t>
            </a:r>
            <a:endParaRPr lang="en-US" sz="2400"/>
          </a:p>
        </p:txBody>
      </p:sp>
      <p:sp>
        <p:nvSpPr>
          <p:cNvPr id="5" name="Slide Number Placeholder 4">
            <a:extLst>
              <a:ext uri="{FF2B5EF4-FFF2-40B4-BE49-F238E27FC236}">
                <a16:creationId xmlns:a16="http://schemas.microsoft.com/office/drawing/2014/main" id="{455F0DBF-64BA-E111-EF0F-1CB76D6547F8}"/>
              </a:ext>
            </a:extLst>
          </p:cNvPr>
          <p:cNvSpPr>
            <a:spLocks noGrp="1"/>
          </p:cNvSpPr>
          <p:nvPr>
            <p:ph type="sldNum" sz="quarter" idx="12"/>
          </p:nvPr>
        </p:nvSpPr>
        <p:spPr/>
        <p:txBody>
          <a:bodyPr/>
          <a:lstStyle/>
          <a:p>
            <a:fld id="{9EA0BE3B-158A-4EDF-80DC-E394A0D1600F}" type="slidenum">
              <a:rPr lang="en-US" smtClean="0"/>
              <a:pPr/>
              <a:t>9</a:t>
            </a:fld>
            <a:endParaRPr lang="en-US"/>
          </a:p>
        </p:txBody>
      </p:sp>
      <p:pic>
        <p:nvPicPr>
          <p:cNvPr id="3" name="Picture 2" descr="A screenshot of a computer&#10;&#10;Description automatically generated">
            <a:extLst>
              <a:ext uri="{FF2B5EF4-FFF2-40B4-BE49-F238E27FC236}">
                <a16:creationId xmlns:a16="http://schemas.microsoft.com/office/drawing/2014/main" id="{E9869872-DAE6-0D12-932E-BCB86F9A6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638" y="1695069"/>
            <a:ext cx="9153525" cy="4400550"/>
          </a:xfrm>
          <a:prstGeom prst="rect">
            <a:avLst/>
          </a:prstGeom>
        </p:spPr>
      </p:pic>
    </p:spTree>
    <p:extLst>
      <p:ext uri="{BB962C8B-B14F-4D97-AF65-F5344CB8AC3E}">
        <p14:creationId xmlns:p14="http://schemas.microsoft.com/office/powerpoint/2010/main" val="2767669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D1ABE0D8833C34791DE4879ABE0089D" ma:contentTypeVersion="12" ma:contentTypeDescription="Create a new document." ma:contentTypeScope="" ma:versionID="2e06180702238b7bff8eec95bc8ac4a0">
  <xsd:schema xmlns:xsd="http://www.w3.org/2001/XMLSchema" xmlns:xs="http://www.w3.org/2001/XMLSchema" xmlns:p="http://schemas.microsoft.com/office/2006/metadata/properties" xmlns:ns2="42703a92-28e7-475d-aace-625bc208161f" xmlns:ns3="508e088f-692b-476f-a670-e9c8d32e85c8" targetNamespace="http://schemas.microsoft.com/office/2006/metadata/properties" ma:root="true" ma:fieldsID="fa78da4a8ed231a4e2943ae0e14ed700" ns2:_="" ns3:_="">
    <xsd:import namespace="42703a92-28e7-475d-aace-625bc208161f"/>
    <xsd:import namespace="508e088f-692b-476f-a670-e9c8d32e85c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703a92-28e7-475d-aace-625bc20816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08e088f-692b-476f-a670-e9c8d32e85c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d1f100e-00a5-4227-9974-f43176549aa4}" ma:internalName="TaxCatchAll" ma:showField="CatchAllData" ma:web="508e088f-692b-476f-a670-e9c8d32e85c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2703a92-28e7-475d-aace-625bc208161f">
      <Terms xmlns="http://schemas.microsoft.com/office/infopath/2007/PartnerControls"/>
    </lcf76f155ced4ddcb4097134ff3c332f>
    <TaxCatchAll xmlns="508e088f-692b-476f-a670-e9c8d32e85c8" xsi:nil="true"/>
  </documentManagement>
</p:properties>
</file>

<file path=customXml/itemProps1.xml><?xml version="1.0" encoding="utf-8"?>
<ds:datastoreItem xmlns:ds="http://schemas.openxmlformats.org/officeDocument/2006/customXml" ds:itemID="{7ECC4DF4-9078-4FA4-84E7-1FE1D3C87610}">
  <ds:schemaRefs>
    <ds:schemaRef ds:uri="http://schemas.microsoft.com/sharepoint/v3/contenttype/forms"/>
  </ds:schemaRefs>
</ds:datastoreItem>
</file>

<file path=customXml/itemProps2.xml><?xml version="1.0" encoding="utf-8"?>
<ds:datastoreItem xmlns:ds="http://schemas.openxmlformats.org/officeDocument/2006/customXml" ds:itemID="{320EB5F2-2974-4CA2-9EB4-A89C9A3D57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703a92-28e7-475d-aace-625bc208161f"/>
    <ds:schemaRef ds:uri="508e088f-692b-476f-a670-e9c8d32e85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B29E730-54C4-4C28-BED5-F21A5A17C36A}">
  <ds:schemaRefs>
    <ds:schemaRef ds:uri="c070d92c-e005-4177-a1a8-b2208be38bba"/>
    <ds:schemaRef ds:uri="c72df4cc-d2de-4b7e-8388-06b9b73bb21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e4770848-7955-4ec6-9f06-ace3904740ab"/>
    <ds:schemaRef ds:uri="42703a92-28e7-475d-aace-625bc208161f"/>
    <ds:schemaRef ds:uri="508e088f-692b-476f-a670-e9c8d32e85c8"/>
  </ds:schemaRefs>
</ds:datastoreItem>
</file>

<file path=docProps/app.xml><?xml version="1.0" encoding="utf-8"?>
<Properties xmlns="http://schemas.openxmlformats.org/officeDocument/2006/extended-properties" xmlns:vt="http://schemas.openxmlformats.org/officeDocument/2006/docPropsVTypes">
  <TotalTime>1702</TotalTime>
  <Words>1200</Words>
  <Application>Microsoft Office PowerPoint</Application>
  <PresentationFormat>Widescreen</PresentationFormat>
  <Paragraphs>150</Paragraphs>
  <Slides>29</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Lato</vt:lpstr>
      <vt:lpstr>Office Theme</vt:lpstr>
      <vt:lpstr>PowerPoint Presentation</vt:lpstr>
      <vt:lpstr>PowerPoint Presentation</vt:lpstr>
      <vt:lpstr>Nội dung</vt:lpstr>
      <vt:lpstr>Nội dung</vt:lpstr>
      <vt:lpstr>1. Giới thiệu đề tài</vt:lpstr>
      <vt:lpstr>Nội dung</vt:lpstr>
      <vt:lpstr>2. Mục tiêu và giải pháp</vt:lpstr>
      <vt:lpstr>Nội dung</vt:lpstr>
      <vt:lpstr>3. Thiết kế hệ thống</vt:lpstr>
      <vt:lpstr>3. Thiết kế hệ thống (Mô-đun lưu trữ dữ liệu)</vt:lpstr>
      <vt:lpstr>3. Thiết kế hệ thống (Mô-đun lưu trữ dữ liệu)</vt:lpstr>
      <vt:lpstr>3. Thiết kế hệ thống (Mô-đun xử lý dữ liệu)</vt:lpstr>
      <vt:lpstr>3. Thiết kế hệ thống (Mô-đun xử lý dữ liệu)</vt:lpstr>
      <vt:lpstr>Nội dung</vt:lpstr>
      <vt:lpstr>4. Triển khai hệ thống</vt:lpstr>
      <vt:lpstr>4. Triển khai hệ thống</vt:lpstr>
      <vt:lpstr>4. Triển khai hệ thống</vt:lpstr>
      <vt:lpstr>4. Triển khai hệ thống</vt:lpstr>
      <vt:lpstr>4. Triển khai hệ thống</vt:lpstr>
      <vt:lpstr>Nội dung</vt:lpstr>
      <vt:lpstr>5. Kết quả thực nghiệm (Kết quả triển khai)</vt:lpstr>
      <vt:lpstr>5. Kết quả thực nghiệm (Kết quả truy vấn dữ liệu)</vt:lpstr>
      <vt:lpstr>5. Kết quả thực nghiệm (Kết quả trực quan hóa dữ liệu)</vt:lpstr>
      <vt:lpstr>5. Kết quả thực nghiệm (Kết quả trực quan hóa dữ liệu)</vt:lpstr>
      <vt:lpstr>5. Kết quả thực nghiệm (Kết quả trực quan hóa dữ liệu)</vt:lpstr>
      <vt:lpstr>5. Kết quả thực nghiệm (Kết quả trực quan hóa dữ liệu)</vt:lpstr>
      <vt:lpstr>Nội dung</vt:lpstr>
      <vt:lpstr>6. 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Tran Ngoc Bao 20215529</cp:lastModifiedBy>
  <cp:revision>27</cp:revision>
  <dcterms:created xsi:type="dcterms:W3CDTF">2021-05-28T04:32:29Z</dcterms:created>
  <dcterms:modified xsi:type="dcterms:W3CDTF">2025-01-17T15:25:42Z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0x0101005D1ABE0D8833C34791DE4879ABE0089D</vt:lpwstr>
  </property>
  <property fmtid="{D5CDD505-2E9C-101B-9397-08002B2CF9AE}" pid="3" name="MediaServiceImageTags">
    <vt:lpwstr/>
  </property>
</Properties>
</file>